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7" r:id="rId24"/>
    <p:sldId id="277" r:id="rId25"/>
    <p:sldId id="278" r:id="rId26"/>
    <p:sldId id="281" r:id="rId27"/>
    <p:sldId id="282" r:id="rId28"/>
    <p:sldId id="284" r:id="rId29"/>
    <p:sldId id="285" r:id="rId30"/>
    <p:sldId id="279" r:id="rId31"/>
    <p:sldId id="283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636" autoAdjust="0"/>
  </p:normalViewPr>
  <p:slideViewPr>
    <p:cSldViewPr snapToGrid="0">
      <p:cViewPr varScale="1">
        <p:scale>
          <a:sx n="51" d="100"/>
          <a:sy n="51" d="100"/>
        </p:scale>
        <p:origin x="773" y="48"/>
      </p:cViewPr>
      <p:guideLst/>
    </p:cSldViewPr>
  </p:slideViewPr>
  <p:outlineViewPr>
    <p:cViewPr>
      <p:scale>
        <a:sx n="33" d="100"/>
        <a:sy n="33" d="100"/>
      </p:scale>
      <p:origin x="0" y="-135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5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C8C58-D891-446E-B7D7-8256ACBCD14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4DCB-83F9-4EAB-B087-3543600BA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7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121A7B-A57C-4717-A92F-07952ED5C552}" type="slidenum">
              <a:rPr lang="en-US" altLang="en-US">
                <a:solidFill>
                  <a:srgbClr val="000000"/>
                </a:solidFill>
              </a:rPr>
              <a:pPr/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8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857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68CF6-1AE1-4E3E-9D99-194AF7FBDE2B}" type="slidenum">
              <a:rPr lang="en-US" altLang="en-US">
                <a:solidFill>
                  <a:srgbClr val="000000"/>
                </a:solidFill>
              </a:rPr>
              <a:pPr/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948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B2DC18-32A1-4962-8C25-CE62F98E471B}" type="slidenum">
              <a:rPr lang="en-US" altLang="en-US">
                <a:solidFill>
                  <a:srgbClr val="000000"/>
                </a:solidFill>
              </a:rPr>
              <a:pPr/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619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3B99-7B16-4CC9-9230-B6AD5889F96A}" type="slidenum">
              <a:rPr lang="en-US" altLang="en-US">
                <a:solidFill>
                  <a:srgbClr val="000000"/>
                </a:solidFill>
              </a:rPr>
              <a:pPr/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5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93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D20189-0525-4210-B0DD-659ABBAB84D3}" type="slidenum">
              <a:rPr lang="en-US" altLang="en-US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707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1EEEB8-5804-4B89-B96B-898615BE8097}" type="slidenum">
              <a:rPr lang="en-US" altLang="en-US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80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8798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F40B3F-5070-4513-B7C7-C44CCB54C868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70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1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D0BBF-EB55-49A6-9B74-FD548ECE737F}" type="slidenum">
              <a:rPr lang="en-US" altLang="en-US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4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68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92003-1110-4F13-9226-D72B0D7F8AAC}" type="slidenum">
              <a:rPr lang="en-US" altLang="en-US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11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4314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C99DB-6793-43B5-AF5F-E17E68F12834}" type="slidenum">
              <a:rPr lang="en-US" altLang="en-US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2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8873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74F0-34EC-434C-8D5C-AD8BA369791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43010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All those worms had to be identified.  Most were identified to species, some to genus if they were juveniles</a:t>
            </a:r>
          </a:p>
          <a:p>
            <a:r>
              <a:rPr lang="en-US" altLang="en-US"/>
              <a:t>Briefly go into how to id earthworms as a segway to next slide</a:t>
            </a:r>
          </a:p>
        </p:txBody>
      </p:sp>
    </p:spTree>
    <p:extLst>
      <p:ext uri="{BB962C8B-B14F-4D97-AF65-F5344CB8AC3E}">
        <p14:creationId xmlns:p14="http://schemas.microsoft.com/office/powerpoint/2010/main" val="410028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C65D8-7153-4A6E-9620-761562F220FE}" type="slidenum">
              <a:rPr lang="en-US" altLang="en-US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21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DA086-666B-4F76-A259-4B4FDC7E5476}" type="slidenum">
              <a:rPr lang="en-US" altLang="en-US">
                <a:solidFill>
                  <a:srgbClr val="000000"/>
                </a:solidFill>
              </a:rPr>
              <a:pPr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104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1DCC5-96EB-4759-BCE2-F7925B25D028}" type="slidenum">
              <a:rPr lang="en-US" altLang="en-US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68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46536E-D3E6-4D72-887E-F7C9B6ABA4DD}" type="slidenum">
              <a:rPr lang="en-US" altLang="en-US">
                <a:solidFill>
                  <a:srgbClr val="000000"/>
                </a:solidFill>
              </a:rPr>
              <a:pPr/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 smtClean="0"/>
              <a:t>The </a:t>
            </a:r>
            <a:r>
              <a:rPr lang="en-US" altLang="en-US" b="1" dirty="0"/>
              <a:t>most abundant vertebrate predator in the forest floor.  They found that with decreasing leaf litter, salamander prey and abundance also decreased.  </a:t>
            </a:r>
          </a:p>
          <a:p>
            <a:r>
              <a:rPr lang="en-US" altLang="en-US" b="1" dirty="0"/>
              <a:t>Here is where I talk about work in Ohio and how I was seeing worms </a:t>
            </a:r>
          </a:p>
          <a:p>
            <a:r>
              <a:rPr lang="en-US" altLang="en-US" b="1" dirty="0"/>
              <a:t>Salamander stuff in NY, transition from earthworm problem to my interests</a:t>
            </a:r>
          </a:p>
        </p:txBody>
      </p:sp>
    </p:spTree>
    <p:extLst>
      <p:ext uri="{BB962C8B-B14F-4D97-AF65-F5344CB8AC3E}">
        <p14:creationId xmlns:p14="http://schemas.microsoft.com/office/powerpoint/2010/main" val="280331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62E1C2-A833-491B-AC15-8403AA8AD5CB}" type="slidenum">
              <a:rPr lang="en-US" altLang="en-US">
                <a:solidFill>
                  <a:srgbClr val="000000"/>
                </a:solidFill>
              </a:rPr>
              <a:pPr/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7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60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A74E1D-0570-4EAB-A931-5F3F9413D1ED}" type="slidenum">
              <a:rPr lang="en-US" altLang="en-US">
                <a:solidFill>
                  <a:srgbClr val="000000"/>
                </a:solidFill>
              </a:rPr>
              <a:pPr/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682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160357-BD12-4AEF-B4D6-E10B8C027778}" type="slidenum">
              <a:rPr lang="en-US" altLang="en-US">
                <a:solidFill>
                  <a:srgbClr val="000000"/>
                </a:solidFill>
              </a:rPr>
              <a:pPr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68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EA0EA9-39D6-4DEA-A3DA-A57B9A66A69B}" type="slidenum">
              <a:rPr lang="en-US" altLang="en-US">
                <a:solidFill>
                  <a:srgbClr val="000000"/>
                </a:solidFill>
              </a:rPr>
              <a:pPr/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0657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9FA29-5737-4DB8-9A9D-574E3613B43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17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30DD8C-5066-4A24-ACE5-5DB2E7A4D72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99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61FAC-93D1-421F-8F97-0D9944582BA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D7A83-17EA-48C5-9EB4-9332A4D2EEC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5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3CABC-9961-414B-AD68-DD6FCE39A90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42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9B479B-FE2C-40C1-8D66-D3EA34385D1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72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3B62B4-13AB-46AE-91C8-027E9520D4C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07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B195CE-43CB-4B84-84D7-417925F6908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68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EF099-C52A-43D2-BA9A-E22FBAEEB3A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91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AF1F3-D02D-4563-8D42-90B72D34B3C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5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339ED-8708-4E89-92B0-435E1EE810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42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04DF6B2-29A0-4580-8885-128B450B752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400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7C6137A-B5B1-4B2D-8785-1823A8C75B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627ECD1-009E-42A0-8411-97DA7EDBD2C1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6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84786"/>
            <a:ext cx="7766936" cy="1646302"/>
          </a:xfrm>
        </p:spPr>
        <p:txBody>
          <a:bodyPr/>
          <a:lstStyle/>
          <a:p>
            <a:r>
              <a:rPr lang="en-US" dirty="0" smtClean="0"/>
              <a:t>Leaf litter ecology continued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3673" y="1820251"/>
            <a:ext cx="8290330" cy="3327482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Goals for today: </a:t>
            </a:r>
            <a:r>
              <a:rPr lang="en-US" sz="2000" dirty="0" smtClean="0"/>
              <a:t> </a:t>
            </a:r>
          </a:p>
          <a:p>
            <a:pPr algn="l"/>
            <a:r>
              <a:rPr lang="en-US" sz="2400" dirty="0" smtClean="0"/>
              <a:t>Learn about the Siuslaw Model Forest and their management practices</a:t>
            </a:r>
          </a:p>
          <a:p>
            <a:pPr algn="l"/>
            <a:r>
              <a:rPr lang="en-US" sz="2400" dirty="0" smtClean="0"/>
              <a:t>Review literature and design your own experiments</a:t>
            </a:r>
          </a:p>
          <a:p>
            <a:pPr algn="l"/>
            <a:r>
              <a:rPr lang="en-US" sz="2400" dirty="0" smtClean="0"/>
              <a:t>Finalize plan for next week</a:t>
            </a:r>
          </a:p>
          <a:p>
            <a:pPr algn="l"/>
            <a:r>
              <a:rPr lang="en-US" sz="2400" dirty="0" smtClean="0"/>
              <a:t>Learn about earthworm ecology and ID</a:t>
            </a:r>
          </a:p>
          <a:p>
            <a:pPr algn="l"/>
            <a:r>
              <a:rPr lang="en-US" sz="2400" dirty="0" smtClean="0"/>
              <a:t>Review comments on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lab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890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Earthworm distribution in NYS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Combined field surveys with published reports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Compiled comprehensive species list for NYS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NYS is home to 31 species in three families:  </a:t>
            </a:r>
            <a:r>
              <a:rPr lang="en-US" altLang="en-US" dirty="0" err="1"/>
              <a:t>Lumbricidae</a:t>
            </a:r>
            <a:r>
              <a:rPr lang="en-US" altLang="en-US" dirty="0"/>
              <a:t>, </a:t>
            </a:r>
            <a:r>
              <a:rPr lang="en-US" altLang="en-US" dirty="0" err="1"/>
              <a:t>Megascolecidae</a:t>
            </a:r>
            <a:r>
              <a:rPr lang="en-US" altLang="en-US" dirty="0"/>
              <a:t>, </a:t>
            </a:r>
            <a:r>
              <a:rPr lang="en-US" altLang="en-US" dirty="0" err="1"/>
              <a:t>Sparganophilidae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Limited field work resulted in many new county records, including native species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087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3200" dirty="0"/>
              <a:t>Study area: </a:t>
            </a:r>
            <a:r>
              <a:rPr lang="en-US" altLang="en-US" sz="3200" dirty="0" err="1"/>
              <a:t>Helderberg</a:t>
            </a:r>
            <a:r>
              <a:rPr lang="en-US" altLang="en-US" sz="3200" dirty="0"/>
              <a:t> Range </a:t>
            </a:r>
            <a:br>
              <a:rPr lang="en-US" altLang="en-US" sz="3200" dirty="0"/>
            </a:br>
            <a:r>
              <a:rPr lang="en-US" altLang="en-US" sz="3200" dirty="0"/>
              <a:t>(at the Edmund Niles </a:t>
            </a:r>
            <a:r>
              <a:rPr lang="en-US" altLang="en-US" sz="3200" dirty="0" err="1"/>
              <a:t>Huyck</a:t>
            </a:r>
            <a:r>
              <a:rPr lang="en-US" altLang="en-US" sz="3200" dirty="0"/>
              <a:t> Preserve</a:t>
            </a:r>
            <a:r>
              <a:rPr lang="en-US" altLang="en-US" sz="2800" dirty="0"/>
              <a:t>)</a:t>
            </a:r>
          </a:p>
        </p:txBody>
      </p:sp>
      <p:pic>
        <p:nvPicPr>
          <p:cNvPr id="34819" name="Picture 3" descr="IMG_0316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3733800"/>
            <a:ext cx="4038600" cy="2692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600200"/>
            <a:ext cx="5029200" cy="21336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2800" dirty="0"/>
              <a:t>800 Hectare preserve</a:t>
            </a:r>
          </a:p>
          <a:p>
            <a:r>
              <a:rPr lang="en-US" altLang="en-US" sz="2800" dirty="0"/>
              <a:t>Rich research history</a:t>
            </a:r>
          </a:p>
          <a:p>
            <a:pPr lvl="1"/>
            <a:r>
              <a:rPr lang="en-US" altLang="en-US" sz="2400" dirty="0"/>
              <a:t>Since 1931</a:t>
            </a:r>
          </a:p>
          <a:p>
            <a:r>
              <a:rPr lang="en-US" altLang="en-US" sz="2600" dirty="0"/>
              <a:t>http://www.huyckpreserve.org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76401"/>
            <a:ext cx="4111625" cy="42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broadstreet hollow stream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Study area: Catskill Park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600200" y="1447800"/>
            <a:ext cx="4038600" cy="34290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2800" dirty="0"/>
              <a:t>~280,000 Hectares</a:t>
            </a:r>
          </a:p>
          <a:p>
            <a:r>
              <a:rPr lang="en-US" altLang="en-US" sz="2800" dirty="0"/>
              <a:t>Similar elevations and forest composition as </a:t>
            </a:r>
            <a:r>
              <a:rPr lang="en-US" altLang="en-US" sz="2800" dirty="0" err="1"/>
              <a:t>Helderbergs</a:t>
            </a:r>
            <a:endParaRPr lang="en-US" altLang="en-US" sz="2800" dirty="0"/>
          </a:p>
          <a:p>
            <a:r>
              <a:rPr lang="en-US" altLang="en-US" sz="2800" dirty="0"/>
              <a:t>Different geological and land use histories despite proximity</a:t>
            </a:r>
          </a:p>
        </p:txBody>
      </p:sp>
      <p:pic>
        <p:nvPicPr>
          <p:cNvPr id="35845" name="Picture 5" descr="catskillregion catskillp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8229600" y="5043488"/>
            <a:ext cx="2438400" cy="36671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www.catskillpark.org</a:t>
            </a:r>
          </a:p>
        </p:txBody>
      </p:sp>
    </p:spTree>
    <p:extLst>
      <p:ext uri="{BB962C8B-B14F-4D97-AF65-F5344CB8AC3E}">
        <p14:creationId xmlns:p14="http://schemas.microsoft.com/office/powerpoint/2010/main" val="16299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315200" y="6491288"/>
            <a:ext cx="3352800" cy="366712"/>
          </a:xfrm>
          <a:prstGeom prst="rect">
            <a:avLst/>
          </a:prstGeom>
          <a:solidFill>
            <a:schemeClr val="accent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Grevatt Road, Huyck Preserve</a:t>
            </a: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 rot="1115136">
            <a:off x="3124200" y="3906838"/>
            <a:ext cx="3200400" cy="449262"/>
          </a:xfrm>
          <a:prstGeom prst="leftRightArrow">
            <a:avLst>
              <a:gd name="adj1" fmla="val 50000"/>
              <a:gd name="adj2" fmla="val 1424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676400" y="457200"/>
            <a:ext cx="8763000" cy="2123658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>
                <a:solidFill>
                  <a:srgbClr val="000000"/>
                </a:solidFill>
              </a:rPr>
              <a:t>14 sites: 7 in Helderbergs, 7 in Catskills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>
                <a:solidFill>
                  <a:srgbClr val="000000"/>
                </a:solidFill>
              </a:rPr>
              <a:t>Visited 6 times over two years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>
                <a:solidFill>
                  <a:srgbClr val="000000"/>
                </a:solidFill>
              </a:rPr>
              <a:t>Searched for one person hour per site, 50 m of stream reach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>
                <a:solidFill>
                  <a:srgbClr val="000000"/>
                </a:solidFill>
              </a:rPr>
              <a:t>Collected over 2250 worms</a:t>
            </a:r>
          </a:p>
        </p:txBody>
      </p:sp>
    </p:spTree>
    <p:extLst>
      <p:ext uri="{BB962C8B-B14F-4D97-AF65-F5344CB8AC3E}">
        <p14:creationId xmlns:p14="http://schemas.microsoft.com/office/powerpoint/2010/main" val="31821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1" r="38333" b="3348"/>
          <a:stretch>
            <a:fillRect/>
          </a:stretch>
        </p:blipFill>
        <p:spPr bwMode="auto">
          <a:xfrm>
            <a:off x="2743200" y="0"/>
            <a:ext cx="65913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2743200" y="4343400"/>
            <a:ext cx="19812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7239000" y="1066800"/>
            <a:ext cx="16764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7315200" y="4572000"/>
            <a:ext cx="16764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7239000" y="6629400"/>
            <a:ext cx="17526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2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4000" dirty="0"/>
              <a:t>Earthworm assemblages along streambanks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Surveys validated presence of earthworms along a zone rich with salamanders</a:t>
            </a:r>
          </a:p>
          <a:p>
            <a:r>
              <a:rPr lang="en-US" altLang="en-US" dirty="0"/>
              <a:t>Are there patterns to earthworm assemblages based on region or measured environmental variables?</a:t>
            </a:r>
          </a:p>
          <a:p>
            <a:pPr lvl="1"/>
            <a:r>
              <a:rPr lang="en-US" altLang="en-US" dirty="0"/>
              <a:t>elevation, pH, number of tree species, % maple, % beech, % hemlock</a:t>
            </a:r>
          </a:p>
        </p:txBody>
      </p:sp>
    </p:spTree>
    <p:extLst>
      <p:ext uri="{BB962C8B-B14F-4D97-AF65-F5344CB8AC3E}">
        <p14:creationId xmlns:p14="http://schemas.microsoft.com/office/powerpoint/2010/main" val="291247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>
            <a:off x="2135189" y="6167439"/>
            <a:ext cx="80089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1" name="Line 3"/>
          <p:cNvSpPr>
            <a:spLocks noChangeShapeType="1"/>
          </p:cNvSpPr>
          <p:nvPr/>
        </p:nvSpPr>
        <p:spPr bwMode="auto">
          <a:xfrm flipV="1">
            <a:off x="10148889" y="571500"/>
            <a:ext cx="1587" cy="55959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2139950" y="571500"/>
            <a:ext cx="800893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2135189" y="571500"/>
            <a:ext cx="1587" cy="55959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4" name="Freeform 6"/>
          <p:cNvSpPr>
            <a:spLocks noEditPoints="1"/>
          </p:cNvSpPr>
          <p:nvPr/>
        </p:nvSpPr>
        <p:spPr bwMode="auto">
          <a:xfrm>
            <a:off x="2135189" y="2970214"/>
            <a:ext cx="8002587" cy="1587"/>
          </a:xfrm>
          <a:custGeom>
            <a:avLst/>
            <a:gdLst>
              <a:gd name="T0" fmla="*/ 33 w 2223"/>
              <a:gd name="T1" fmla="*/ 69 w 2223"/>
              <a:gd name="T2" fmla="*/ 105 w 2223"/>
              <a:gd name="T3" fmla="*/ 141 w 2223"/>
              <a:gd name="T4" fmla="*/ 177 w 2223"/>
              <a:gd name="T5" fmla="*/ 213 w 2223"/>
              <a:gd name="T6" fmla="*/ 249 w 2223"/>
              <a:gd name="T7" fmla="*/ 285 w 2223"/>
              <a:gd name="T8" fmla="*/ 321 w 2223"/>
              <a:gd name="T9" fmla="*/ 357 w 2223"/>
              <a:gd name="T10" fmla="*/ 393 w 2223"/>
              <a:gd name="T11" fmla="*/ 429 w 2223"/>
              <a:gd name="T12" fmla="*/ 465 w 2223"/>
              <a:gd name="T13" fmla="*/ 501 w 2223"/>
              <a:gd name="T14" fmla="*/ 537 w 2223"/>
              <a:gd name="T15" fmla="*/ 573 w 2223"/>
              <a:gd name="T16" fmla="*/ 609 w 2223"/>
              <a:gd name="T17" fmla="*/ 645 w 2223"/>
              <a:gd name="T18" fmla="*/ 681 w 2223"/>
              <a:gd name="T19" fmla="*/ 717 w 2223"/>
              <a:gd name="T20" fmla="*/ 753 w 2223"/>
              <a:gd name="T21" fmla="*/ 789 w 2223"/>
              <a:gd name="T22" fmla="*/ 825 w 2223"/>
              <a:gd name="T23" fmla="*/ 861 w 2223"/>
              <a:gd name="T24" fmla="*/ 897 w 2223"/>
              <a:gd name="T25" fmla="*/ 933 w 2223"/>
              <a:gd name="T26" fmla="*/ 969 w 2223"/>
              <a:gd name="T27" fmla="*/ 1005 w 2223"/>
              <a:gd name="T28" fmla="*/ 1041 w 2223"/>
              <a:gd name="T29" fmla="*/ 1077 w 2223"/>
              <a:gd name="T30" fmla="*/ 1113 w 2223"/>
              <a:gd name="T31" fmla="*/ 1149 w 2223"/>
              <a:gd name="T32" fmla="*/ 1185 w 2223"/>
              <a:gd name="T33" fmla="*/ 1221 w 2223"/>
              <a:gd name="T34" fmla="*/ 1257 w 2223"/>
              <a:gd name="T35" fmla="*/ 1293 w 2223"/>
              <a:gd name="T36" fmla="*/ 1329 w 2223"/>
              <a:gd name="T37" fmla="*/ 1365 w 2223"/>
              <a:gd name="T38" fmla="*/ 1401 w 2223"/>
              <a:gd name="T39" fmla="*/ 1437 w 2223"/>
              <a:gd name="T40" fmla="*/ 1473 w 2223"/>
              <a:gd name="T41" fmla="*/ 1509 w 2223"/>
              <a:gd name="T42" fmla="*/ 1545 w 2223"/>
              <a:gd name="T43" fmla="*/ 1581 w 2223"/>
              <a:gd name="T44" fmla="*/ 1617 w 2223"/>
              <a:gd name="T45" fmla="*/ 1653 w 2223"/>
              <a:gd name="T46" fmla="*/ 1689 w 2223"/>
              <a:gd name="T47" fmla="*/ 1725 w 2223"/>
              <a:gd name="T48" fmla="*/ 1761 w 2223"/>
              <a:gd name="T49" fmla="*/ 1797 w 2223"/>
              <a:gd name="T50" fmla="*/ 1833 w 2223"/>
              <a:gd name="T51" fmla="*/ 1869 w 2223"/>
              <a:gd name="T52" fmla="*/ 1905 w 2223"/>
              <a:gd name="T53" fmla="*/ 1941 w 2223"/>
              <a:gd name="T54" fmla="*/ 1977 w 2223"/>
              <a:gd name="T55" fmla="*/ 2013 w 2223"/>
              <a:gd name="T56" fmla="*/ 2049 w 2223"/>
              <a:gd name="T57" fmla="*/ 2085 w 2223"/>
              <a:gd name="T58" fmla="*/ 2121 w 2223"/>
              <a:gd name="T59" fmla="*/ 2157 w 2223"/>
              <a:gd name="T60" fmla="*/ 2193 w 222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  <a:cxn ang="0">
                <a:pos x="T21" y="0"/>
              </a:cxn>
              <a:cxn ang="0">
                <a:pos x="T22" y="0"/>
              </a:cxn>
              <a:cxn ang="0">
                <a:pos x="T23" y="0"/>
              </a:cxn>
              <a:cxn ang="0">
                <a:pos x="T24" y="0"/>
              </a:cxn>
              <a:cxn ang="0">
                <a:pos x="T25" y="0"/>
              </a:cxn>
              <a:cxn ang="0">
                <a:pos x="T26" y="0"/>
              </a:cxn>
              <a:cxn ang="0">
                <a:pos x="T27" y="0"/>
              </a:cxn>
              <a:cxn ang="0">
                <a:pos x="T28" y="0"/>
              </a:cxn>
              <a:cxn ang="0">
                <a:pos x="T29" y="0"/>
              </a:cxn>
              <a:cxn ang="0">
                <a:pos x="T30" y="0"/>
              </a:cxn>
              <a:cxn ang="0">
                <a:pos x="T31" y="0"/>
              </a:cxn>
              <a:cxn ang="0">
                <a:pos x="T32" y="0"/>
              </a:cxn>
              <a:cxn ang="0">
                <a:pos x="T33" y="0"/>
              </a:cxn>
              <a:cxn ang="0">
                <a:pos x="T34" y="0"/>
              </a:cxn>
              <a:cxn ang="0">
                <a:pos x="T35" y="0"/>
              </a:cxn>
              <a:cxn ang="0">
                <a:pos x="T36" y="0"/>
              </a:cxn>
              <a:cxn ang="0">
                <a:pos x="T37" y="0"/>
              </a:cxn>
              <a:cxn ang="0">
                <a:pos x="T38" y="0"/>
              </a:cxn>
              <a:cxn ang="0">
                <a:pos x="T39" y="0"/>
              </a:cxn>
              <a:cxn ang="0">
                <a:pos x="T40" y="0"/>
              </a:cxn>
              <a:cxn ang="0">
                <a:pos x="T41" y="0"/>
              </a:cxn>
              <a:cxn ang="0">
                <a:pos x="T42" y="0"/>
              </a:cxn>
              <a:cxn ang="0">
                <a:pos x="T43" y="0"/>
              </a:cxn>
              <a:cxn ang="0">
                <a:pos x="T44" y="0"/>
              </a:cxn>
              <a:cxn ang="0">
                <a:pos x="T45" y="0"/>
              </a:cxn>
              <a:cxn ang="0">
                <a:pos x="T46" y="0"/>
              </a:cxn>
              <a:cxn ang="0">
                <a:pos x="T47" y="0"/>
              </a:cxn>
              <a:cxn ang="0">
                <a:pos x="T48" y="0"/>
              </a:cxn>
              <a:cxn ang="0">
                <a:pos x="T49" y="0"/>
              </a:cxn>
              <a:cxn ang="0">
                <a:pos x="T50" y="0"/>
              </a:cxn>
              <a:cxn ang="0">
                <a:pos x="T51" y="0"/>
              </a:cxn>
              <a:cxn ang="0">
                <a:pos x="T52" y="0"/>
              </a:cxn>
              <a:cxn ang="0">
                <a:pos x="T53" y="0"/>
              </a:cxn>
              <a:cxn ang="0">
                <a:pos x="T54" y="0"/>
              </a:cxn>
              <a:cxn ang="0">
                <a:pos x="T55" y="0"/>
              </a:cxn>
              <a:cxn ang="0">
                <a:pos x="T56" y="0"/>
              </a:cxn>
              <a:cxn ang="0">
                <a:pos x="T57" y="0"/>
              </a:cxn>
              <a:cxn ang="0">
                <a:pos x="T58" y="0"/>
              </a:cxn>
              <a:cxn ang="0">
                <a:pos x="T59" y="0"/>
              </a:cxn>
              <a:cxn ang="0">
                <a:pos x="T60" y="0"/>
              </a:cxn>
            </a:cxnLst>
            <a:rect l="0" t="0" r="r" b="b"/>
            <a:pathLst>
              <a:path w="2223">
                <a:moveTo>
                  <a:pt x="0" y="0"/>
                </a:moveTo>
                <a:lnTo>
                  <a:pt x="3" y="0"/>
                </a:lnTo>
                <a:moveTo>
                  <a:pt x="6" y="0"/>
                </a:moveTo>
                <a:lnTo>
                  <a:pt x="9" y="0"/>
                </a:lnTo>
                <a:moveTo>
                  <a:pt x="12" y="0"/>
                </a:moveTo>
                <a:lnTo>
                  <a:pt x="15" y="0"/>
                </a:lnTo>
                <a:moveTo>
                  <a:pt x="18" y="0"/>
                </a:moveTo>
                <a:lnTo>
                  <a:pt x="21" y="0"/>
                </a:lnTo>
                <a:moveTo>
                  <a:pt x="24" y="0"/>
                </a:moveTo>
                <a:lnTo>
                  <a:pt x="27" y="0"/>
                </a:lnTo>
                <a:moveTo>
                  <a:pt x="30" y="0"/>
                </a:moveTo>
                <a:lnTo>
                  <a:pt x="33" y="0"/>
                </a:lnTo>
                <a:moveTo>
                  <a:pt x="36" y="0"/>
                </a:moveTo>
                <a:lnTo>
                  <a:pt x="39" y="0"/>
                </a:lnTo>
                <a:moveTo>
                  <a:pt x="42" y="0"/>
                </a:moveTo>
                <a:lnTo>
                  <a:pt x="45" y="0"/>
                </a:lnTo>
                <a:moveTo>
                  <a:pt x="48" y="0"/>
                </a:moveTo>
                <a:lnTo>
                  <a:pt x="51" y="0"/>
                </a:lnTo>
                <a:moveTo>
                  <a:pt x="54" y="0"/>
                </a:moveTo>
                <a:lnTo>
                  <a:pt x="57" y="0"/>
                </a:lnTo>
                <a:moveTo>
                  <a:pt x="60" y="0"/>
                </a:moveTo>
                <a:lnTo>
                  <a:pt x="63" y="0"/>
                </a:lnTo>
                <a:moveTo>
                  <a:pt x="66" y="0"/>
                </a:moveTo>
                <a:lnTo>
                  <a:pt x="69" y="0"/>
                </a:lnTo>
                <a:moveTo>
                  <a:pt x="72" y="0"/>
                </a:moveTo>
                <a:lnTo>
                  <a:pt x="75" y="0"/>
                </a:lnTo>
                <a:moveTo>
                  <a:pt x="78" y="0"/>
                </a:moveTo>
                <a:lnTo>
                  <a:pt x="81" y="0"/>
                </a:lnTo>
                <a:moveTo>
                  <a:pt x="84" y="0"/>
                </a:moveTo>
                <a:lnTo>
                  <a:pt x="87" y="0"/>
                </a:lnTo>
                <a:moveTo>
                  <a:pt x="90" y="0"/>
                </a:moveTo>
                <a:lnTo>
                  <a:pt x="93" y="0"/>
                </a:lnTo>
                <a:moveTo>
                  <a:pt x="96" y="0"/>
                </a:moveTo>
                <a:lnTo>
                  <a:pt x="99" y="0"/>
                </a:lnTo>
                <a:moveTo>
                  <a:pt x="102" y="0"/>
                </a:moveTo>
                <a:lnTo>
                  <a:pt x="105" y="0"/>
                </a:lnTo>
                <a:moveTo>
                  <a:pt x="108" y="0"/>
                </a:moveTo>
                <a:lnTo>
                  <a:pt x="111" y="0"/>
                </a:lnTo>
                <a:moveTo>
                  <a:pt x="114" y="0"/>
                </a:moveTo>
                <a:lnTo>
                  <a:pt x="117" y="0"/>
                </a:lnTo>
                <a:moveTo>
                  <a:pt x="120" y="0"/>
                </a:moveTo>
                <a:lnTo>
                  <a:pt x="123" y="0"/>
                </a:lnTo>
                <a:moveTo>
                  <a:pt x="126" y="0"/>
                </a:moveTo>
                <a:lnTo>
                  <a:pt x="129" y="0"/>
                </a:lnTo>
                <a:moveTo>
                  <a:pt x="132" y="0"/>
                </a:moveTo>
                <a:lnTo>
                  <a:pt x="135" y="0"/>
                </a:lnTo>
                <a:moveTo>
                  <a:pt x="138" y="0"/>
                </a:moveTo>
                <a:lnTo>
                  <a:pt x="141" y="0"/>
                </a:lnTo>
                <a:moveTo>
                  <a:pt x="144" y="0"/>
                </a:moveTo>
                <a:lnTo>
                  <a:pt x="147" y="0"/>
                </a:lnTo>
                <a:moveTo>
                  <a:pt x="150" y="0"/>
                </a:moveTo>
                <a:lnTo>
                  <a:pt x="153" y="0"/>
                </a:lnTo>
                <a:moveTo>
                  <a:pt x="156" y="0"/>
                </a:moveTo>
                <a:lnTo>
                  <a:pt x="159" y="0"/>
                </a:lnTo>
                <a:moveTo>
                  <a:pt x="162" y="0"/>
                </a:moveTo>
                <a:lnTo>
                  <a:pt x="165" y="0"/>
                </a:lnTo>
                <a:moveTo>
                  <a:pt x="168" y="0"/>
                </a:moveTo>
                <a:lnTo>
                  <a:pt x="171" y="0"/>
                </a:lnTo>
                <a:moveTo>
                  <a:pt x="174" y="0"/>
                </a:moveTo>
                <a:lnTo>
                  <a:pt x="177" y="0"/>
                </a:lnTo>
                <a:moveTo>
                  <a:pt x="180" y="0"/>
                </a:moveTo>
                <a:lnTo>
                  <a:pt x="183" y="0"/>
                </a:lnTo>
                <a:moveTo>
                  <a:pt x="186" y="0"/>
                </a:moveTo>
                <a:lnTo>
                  <a:pt x="189" y="0"/>
                </a:lnTo>
                <a:moveTo>
                  <a:pt x="192" y="0"/>
                </a:moveTo>
                <a:lnTo>
                  <a:pt x="195" y="0"/>
                </a:lnTo>
                <a:moveTo>
                  <a:pt x="198" y="0"/>
                </a:moveTo>
                <a:lnTo>
                  <a:pt x="201" y="0"/>
                </a:lnTo>
                <a:moveTo>
                  <a:pt x="204" y="0"/>
                </a:moveTo>
                <a:lnTo>
                  <a:pt x="207" y="0"/>
                </a:lnTo>
                <a:moveTo>
                  <a:pt x="210" y="0"/>
                </a:moveTo>
                <a:lnTo>
                  <a:pt x="213" y="0"/>
                </a:lnTo>
                <a:moveTo>
                  <a:pt x="216" y="0"/>
                </a:moveTo>
                <a:lnTo>
                  <a:pt x="219" y="0"/>
                </a:lnTo>
                <a:moveTo>
                  <a:pt x="222" y="0"/>
                </a:moveTo>
                <a:lnTo>
                  <a:pt x="225" y="0"/>
                </a:lnTo>
                <a:moveTo>
                  <a:pt x="228" y="0"/>
                </a:moveTo>
                <a:lnTo>
                  <a:pt x="231" y="0"/>
                </a:lnTo>
                <a:moveTo>
                  <a:pt x="234" y="0"/>
                </a:moveTo>
                <a:lnTo>
                  <a:pt x="237" y="0"/>
                </a:lnTo>
                <a:moveTo>
                  <a:pt x="240" y="0"/>
                </a:moveTo>
                <a:lnTo>
                  <a:pt x="243" y="0"/>
                </a:lnTo>
                <a:moveTo>
                  <a:pt x="246" y="0"/>
                </a:moveTo>
                <a:lnTo>
                  <a:pt x="249" y="0"/>
                </a:lnTo>
                <a:moveTo>
                  <a:pt x="252" y="0"/>
                </a:moveTo>
                <a:lnTo>
                  <a:pt x="255" y="0"/>
                </a:lnTo>
                <a:moveTo>
                  <a:pt x="258" y="0"/>
                </a:moveTo>
                <a:lnTo>
                  <a:pt x="261" y="0"/>
                </a:lnTo>
                <a:moveTo>
                  <a:pt x="264" y="0"/>
                </a:moveTo>
                <a:lnTo>
                  <a:pt x="267" y="0"/>
                </a:lnTo>
                <a:moveTo>
                  <a:pt x="270" y="0"/>
                </a:moveTo>
                <a:lnTo>
                  <a:pt x="273" y="0"/>
                </a:lnTo>
                <a:moveTo>
                  <a:pt x="276" y="0"/>
                </a:moveTo>
                <a:lnTo>
                  <a:pt x="279" y="0"/>
                </a:lnTo>
                <a:moveTo>
                  <a:pt x="282" y="0"/>
                </a:moveTo>
                <a:lnTo>
                  <a:pt x="285" y="0"/>
                </a:lnTo>
                <a:moveTo>
                  <a:pt x="288" y="0"/>
                </a:moveTo>
                <a:lnTo>
                  <a:pt x="291" y="0"/>
                </a:lnTo>
                <a:moveTo>
                  <a:pt x="294" y="0"/>
                </a:moveTo>
                <a:lnTo>
                  <a:pt x="297" y="0"/>
                </a:lnTo>
                <a:moveTo>
                  <a:pt x="300" y="0"/>
                </a:moveTo>
                <a:lnTo>
                  <a:pt x="303" y="0"/>
                </a:lnTo>
                <a:moveTo>
                  <a:pt x="306" y="0"/>
                </a:moveTo>
                <a:lnTo>
                  <a:pt x="309" y="0"/>
                </a:lnTo>
                <a:moveTo>
                  <a:pt x="312" y="0"/>
                </a:moveTo>
                <a:lnTo>
                  <a:pt x="315" y="0"/>
                </a:lnTo>
                <a:moveTo>
                  <a:pt x="318" y="0"/>
                </a:moveTo>
                <a:lnTo>
                  <a:pt x="321" y="0"/>
                </a:lnTo>
                <a:moveTo>
                  <a:pt x="324" y="0"/>
                </a:moveTo>
                <a:lnTo>
                  <a:pt x="327" y="0"/>
                </a:lnTo>
                <a:moveTo>
                  <a:pt x="330" y="0"/>
                </a:moveTo>
                <a:lnTo>
                  <a:pt x="333" y="0"/>
                </a:lnTo>
                <a:moveTo>
                  <a:pt x="336" y="0"/>
                </a:moveTo>
                <a:lnTo>
                  <a:pt x="339" y="0"/>
                </a:lnTo>
                <a:moveTo>
                  <a:pt x="342" y="0"/>
                </a:moveTo>
                <a:lnTo>
                  <a:pt x="345" y="0"/>
                </a:lnTo>
                <a:moveTo>
                  <a:pt x="348" y="0"/>
                </a:moveTo>
                <a:lnTo>
                  <a:pt x="351" y="0"/>
                </a:lnTo>
                <a:moveTo>
                  <a:pt x="354" y="0"/>
                </a:moveTo>
                <a:lnTo>
                  <a:pt x="357" y="0"/>
                </a:lnTo>
                <a:moveTo>
                  <a:pt x="360" y="0"/>
                </a:moveTo>
                <a:lnTo>
                  <a:pt x="363" y="0"/>
                </a:lnTo>
                <a:moveTo>
                  <a:pt x="366" y="0"/>
                </a:moveTo>
                <a:lnTo>
                  <a:pt x="369" y="0"/>
                </a:lnTo>
                <a:moveTo>
                  <a:pt x="372" y="0"/>
                </a:moveTo>
                <a:lnTo>
                  <a:pt x="375" y="0"/>
                </a:lnTo>
                <a:moveTo>
                  <a:pt x="378" y="0"/>
                </a:moveTo>
                <a:lnTo>
                  <a:pt x="381" y="0"/>
                </a:lnTo>
                <a:moveTo>
                  <a:pt x="384" y="0"/>
                </a:moveTo>
                <a:lnTo>
                  <a:pt x="387" y="0"/>
                </a:lnTo>
                <a:moveTo>
                  <a:pt x="390" y="0"/>
                </a:moveTo>
                <a:lnTo>
                  <a:pt x="393" y="0"/>
                </a:lnTo>
                <a:moveTo>
                  <a:pt x="396" y="0"/>
                </a:moveTo>
                <a:lnTo>
                  <a:pt x="399" y="0"/>
                </a:lnTo>
                <a:moveTo>
                  <a:pt x="402" y="0"/>
                </a:moveTo>
                <a:lnTo>
                  <a:pt x="405" y="0"/>
                </a:lnTo>
                <a:moveTo>
                  <a:pt x="408" y="0"/>
                </a:moveTo>
                <a:lnTo>
                  <a:pt x="411" y="0"/>
                </a:lnTo>
                <a:moveTo>
                  <a:pt x="414" y="0"/>
                </a:moveTo>
                <a:lnTo>
                  <a:pt x="417" y="0"/>
                </a:lnTo>
                <a:moveTo>
                  <a:pt x="420" y="0"/>
                </a:moveTo>
                <a:lnTo>
                  <a:pt x="423" y="0"/>
                </a:lnTo>
                <a:moveTo>
                  <a:pt x="426" y="0"/>
                </a:moveTo>
                <a:lnTo>
                  <a:pt x="429" y="0"/>
                </a:lnTo>
                <a:moveTo>
                  <a:pt x="432" y="0"/>
                </a:moveTo>
                <a:lnTo>
                  <a:pt x="435" y="0"/>
                </a:lnTo>
                <a:moveTo>
                  <a:pt x="438" y="0"/>
                </a:moveTo>
                <a:lnTo>
                  <a:pt x="441" y="0"/>
                </a:lnTo>
                <a:moveTo>
                  <a:pt x="444" y="0"/>
                </a:moveTo>
                <a:lnTo>
                  <a:pt x="447" y="0"/>
                </a:lnTo>
                <a:moveTo>
                  <a:pt x="450" y="0"/>
                </a:moveTo>
                <a:lnTo>
                  <a:pt x="453" y="0"/>
                </a:lnTo>
                <a:moveTo>
                  <a:pt x="456" y="0"/>
                </a:moveTo>
                <a:lnTo>
                  <a:pt x="459" y="0"/>
                </a:lnTo>
                <a:moveTo>
                  <a:pt x="462" y="0"/>
                </a:moveTo>
                <a:lnTo>
                  <a:pt x="465" y="0"/>
                </a:lnTo>
                <a:moveTo>
                  <a:pt x="468" y="0"/>
                </a:moveTo>
                <a:lnTo>
                  <a:pt x="471" y="0"/>
                </a:lnTo>
                <a:moveTo>
                  <a:pt x="474" y="0"/>
                </a:moveTo>
                <a:lnTo>
                  <a:pt x="477" y="0"/>
                </a:lnTo>
                <a:moveTo>
                  <a:pt x="480" y="0"/>
                </a:moveTo>
                <a:lnTo>
                  <a:pt x="483" y="0"/>
                </a:lnTo>
                <a:moveTo>
                  <a:pt x="486" y="0"/>
                </a:moveTo>
                <a:lnTo>
                  <a:pt x="489" y="0"/>
                </a:lnTo>
                <a:moveTo>
                  <a:pt x="492" y="0"/>
                </a:moveTo>
                <a:lnTo>
                  <a:pt x="495" y="0"/>
                </a:lnTo>
                <a:moveTo>
                  <a:pt x="498" y="0"/>
                </a:moveTo>
                <a:lnTo>
                  <a:pt x="501" y="0"/>
                </a:lnTo>
                <a:moveTo>
                  <a:pt x="504" y="0"/>
                </a:moveTo>
                <a:lnTo>
                  <a:pt x="507" y="0"/>
                </a:lnTo>
                <a:moveTo>
                  <a:pt x="510" y="0"/>
                </a:moveTo>
                <a:lnTo>
                  <a:pt x="513" y="0"/>
                </a:lnTo>
                <a:moveTo>
                  <a:pt x="516" y="0"/>
                </a:moveTo>
                <a:lnTo>
                  <a:pt x="519" y="0"/>
                </a:lnTo>
                <a:moveTo>
                  <a:pt x="522" y="0"/>
                </a:moveTo>
                <a:lnTo>
                  <a:pt x="525" y="0"/>
                </a:lnTo>
                <a:moveTo>
                  <a:pt x="528" y="0"/>
                </a:moveTo>
                <a:lnTo>
                  <a:pt x="531" y="0"/>
                </a:lnTo>
                <a:moveTo>
                  <a:pt x="534" y="0"/>
                </a:moveTo>
                <a:lnTo>
                  <a:pt x="537" y="0"/>
                </a:lnTo>
                <a:moveTo>
                  <a:pt x="540" y="0"/>
                </a:moveTo>
                <a:lnTo>
                  <a:pt x="543" y="0"/>
                </a:lnTo>
                <a:moveTo>
                  <a:pt x="546" y="0"/>
                </a:moveTo>
                <a:lnTo>
                  <a:pt x="549" y="0"/>
                </a:lnTo>
                <a:moveTo>
                  <a:pt x="552" y="0"/>
                </a:moveTo>
                <a:lnTo>
                  <a:pt x="555" y="0"/>
                </a:lnTo>
                <a:moveTo>
                  <a:pt x="558" y="0"/>
                </a:moveTo>
                <a:lnTo>
                  <a:pt x="561" y="0"/>
                </a:lnTo>
                <a:moveTo>
                  <a:pt x="564" y="0"/>
                </a:moveTo>
                <a:lnTo>
                  <a:pt x="567" y="0"/>
                </a:lnTo>
                <a:moveTo>
                  <a:pt x="570" y="0"/>
                </a:moveTo>
                <a:lnTo>
                  <a:pt x="573" y="0"/>
                </a:lnTo>
                <a:moveTo>
                  <a:pt x="576" y="0"/>
                </a:moveTo>
                <a:lnTo>
                  <a:pt x="579" y="0"/>
                </a:lnTo>
                <a:moveTo>
                  <a:pt x="582" y="0"/>
                </a:moveTo>
                <a:lnTo>
                  <a:pt x="585" y="0"/>
                </a:lnTo>
                <a:moveTo>
                  <a:pt x="588" y="0"/>
                </a:moveTo>
                <a:lnTo>
                  <a:pt x="591" y="0"/>
                </a:lnTo>
                <a:moveTo>
                  <a:pt x="594" y="0"/>
                </a:moveTo>
                <a:lnTo>
                  <a:pt x="597" y="0"/>
                </a:lnTo>
                <a:moveTo>
                  <a:pt x="600" y="0"/>
                </a:moveTo>
                <a:lnTo>
                  <a:pt x="603" y="0"/>
                </a:lnTo>
                <a:moveTo>
                  <a:pt x="606" y="0"/>
                </a:moveTo>
                <a:lnTo>
                  <a:pt x="609" y="0"/>
                </a:lnTo>
                <a:moveTo>
                  <a:pt x="612" y="0"/>
                </a:moveTo>
                <a:lnTo>
                  <a:pt x="615" y="0"/>
                </a:lnTo>
                <a:moveTo>
                  <a:pt x="618" y="0"/>
                </a:moveTo>
                <a:lnTo>
                  <a:pt x="621" y="0"/>
                </a:lnTo>
                <a:moveTo>
                  <a:pt x="624" y="0"/>
                </a:moveTo>
                <a:lnTo>
                  <a:pt x="627" y="0"/>
                </a:lnTo>
                <a:moveTo>
                  <a:pt x="630" y="0"/>
                </a:moveTo>
                <a:lnTo>
                  <a:pt x="633" y="0"/>
                </a:lnTo>
                <a:moveTo>
                  <a:pt x="636" y="0"/>
                </a:moveTo>
                <a:lnTo>
                  <a:pt x="639" y="0"/>
                </a:lnTo>
                <a:moveTo>
                  <a:pt x="642" y="0"/>
                </a:moveTo>
                <a:lnTo>
                  <a:pt x="645" y="0"/>
                </a:lnTo>
                <a:moveTo>
                  <a:pt x="648" y="0"/>
                </a:moveTo>
                <a:lnTo>
                  <a:pt x="651" y="0"/>
                </a:lnTo>
                <a:moveTo>
                  <a:pt x="654" y="0"/>
                </a:moveTo>
                <a:lnTo>
                  <a:pt x="657" y="0"/>
                </a:lnTo>
                <a:moveTo>
                  <a:pt x="660" y="0"/>
                </a:moveTo>
                <a:lnTo>
                  <a:pt x="663" y="0"/>
                </a:lnTo>
                <a:moveTo>
                  <a:pt x="666" y="0"/>
                </a:moveTo>
                <a:lnTo>
                  <a:pt x="669" y="0"/>
                </a:lnTo>
                <a:moveTo>
                  <a:pt x="672" y="0"/>
                </a:moveTo>
                <a:lnTo>
                  <a:pt x="675" y="0"/>
                </a:lnTo>
                <a:moveTo>
                  <a:pt x="678" y="0"/>
                </a:moveTo>
                <a:lnTo>
                  <a:pt x="681" y="0"/>
                </a:lnTo>
                <a:moveTo>
                  <a:pt x="684" y="0"/>
                </a:moveTo>
                <a:lnTo>
                  <a:pt x="687" y="0"/>
                </a:lnTo>
                <a:moveTo>
                  <a:pt x="690" y="0"/>
                </a:moveTo>
                <a:lnTo>
                  <a:pt x="693" y="0"/>
                </a:lnTo>
                <a:moveTo>
                  <a:pt x="696" y="0"/>
                </a:moveTo>
                <a:lnTo>
                  <a:pt x="699" y="0"/>
                </a:lnTo>
                <a:moveTo>
                  <a:pt x="702" y="0"/>
                </a:moveTo>
                <a:lnTo>
                  <a:pt x="705" y="0"/>
                </a:lnTo>
                <a:moveTo>
                  <a:pt x="708" y="0"/>
                </a:moveTo>
                <a:lnTo>
                  <a:pt x="711" y="0"/>
                </a:lnTo>
                <a:moveTo>
                  <a:pt x="714" y="0"/>
                </a:moveTo>
                <a:lnTo>
                  <a:pt x="717" y="0"/>
                </a:lnTo>
                <a:moveTo>
                  <a:pt x="720" y="0"/>
                </a:moveTo>
                <a:lnTo>
                  <a:pt x="723" y="0"/>
                </a:lnTo>
                <a:moveTo>
                  <a:pt x="726" y="0"/>
                </a:moveTo>
                <a:lnTo>
                  <a:pt x="729" y="0"/>
                </a:lnTo>
                <a:moveTo>
                  <a:pt x="732" y="0"/>
                </a:moveTo>
                <a:lnTo>
                  <a:pt x="735" y="0"/>
                </a:lnTo>
                <a:moveTo>
                  <a:pt x="738" y="0"/>
                </a:moveTo>
                <a:lnTo>
                  <a:pt x="741" y="0"/>
                </a:lnTo>
                <a:moveTo>
                  <a:pt x="744" y="0"/>
                </a:moveTo>
                <a:lnTo>
                  <a:pt x="747" y="0"/>
                </a:lnTo>
                <a:moveTo>
                  <a:pt x="750" y="0"/>
                </a:moveTo>
                <a:lnTo>
                  <a:pt x="753" y="0"/>
                </a:lnTo>
                <a:moveTo>
                  <a:pt x="756" y="0"/>
                </a:moveTo>
                <a:lnTo>
                  <a:pt x="759" y="0"/>
                </a:lnTo>
                <a:moveTo>
                  <a:pt x="762" y="0"/>
                </a:moveTo>
                <a:lnTo>
                  <a:pt x="765" y="0"/>
                </a:lnTo>
                <a:moveTo>
                  <a:pt x="768" y="0"/>
                </a:moveTo>
                <a:lnTo>
                  <a:pt x="771" y="0"/>
                </a:lnTo>
                <a:moveTo>
                  <a:pt x="774" y="0"/>
                </a:moveTo>
                <a:lnTo>
                  <a:pt x="777" y="0"/>
                </a:lnTo>
                <a:moveTo>
                  <a:pt x="780" y="0"/>
                </a:moveTo>
                <a:lnTo>
                  <a:pt x="783" y="0"/>
                </a:lnTo>
                <a:moveTo>
                  <a:pt x="786" y="0"/>
                </a:moveTo>
                <a:lnTo>
                  <a:pt x="789" y="0"/>
                </a:lnTo>
                <a:moveTo>
                  <a:pt x="792" y="0"/>
                </a:moveTo>
                <a:lnTo>
                  <a:pt x="795" y="0"/>
                </a:lnTo>
                <a:moveTo>
                  <a:pt x="798" y="0"/>
                </a:moveTo>
                <a:lnTo>
                  <a:pt x="801" y="0"/>
                </a:lnTo>
                <a:moveTo>
                  <a:pt x="804" y="0"/>
                </a:moveTo>
                <a:lnTo>
                  <a:pt x="807" y="0"/>
                </a:lnTo>
                <a:moveTo>
                  <a:pt x="810" y="0"/>
                </a:moveTo>
                <a:lnTo>
                  <a:pt x="813" y="0"/>
                </a:lnTo>
                <a:moveTo>
                  <a:pt x="816" y="0"/>
                </a:moveTo>
                <a:lnTo>
                  <a:pt x="819" y="0"/>
                </a:lnTo>
                <a:moveTo>
                  <a:pt x="822" y="0"/>
                </a:moveTo>
                <a:lnTo>
                  <a:pt x="825" y="0"/>
                </a:lnTo>
                <a:moveTo>
                  <a:pt x="828" y="0"/>
                </a:moveTo>
                <a:lnTo>
                  <a:pt x="831" y="0"/>
                </a:lnTo>
                <a:moveTo>
                  <a:pt x="834" y="0"/>
                </a:moveTo>
                <a:lnTo>
                  <a:pt x="837" y="0"/>
                </a:lnTo>
                <a:moveTo>
                  <a:pt x="840" y="0"/>
                </a:moveTo>
                <a:lnTo>
                  <a:pt x="843" y="0"/>
                </a:lnTo>
                <a:moveTo>
                  <a:pt x="846" y="0"/>
                </a:moveTo>
                <a:lnTo>
                  <a:pt x="849" y="0"/>
                </a:lnTo>
                <a:moveTo>
                  <a:pt x="852" y="0"/>
                </a:moveTo>
                <a:lnTo>
                  <a:pt x="855" y="0"/>
                </a:lnTo>
                <a:moveTo>
                  <a:pt x="858" y="0"/>
                </a:moveTo>
                <a:lnTo>
                  <a:pt x="861" y="0"/>
                </a:lnTo>
                <a:moveTo>
                  <a:pt x="864" y="0"/>
                </a:moveTo>
                <a:lnTo>
                  <a:pt x="867" y="0"/>
                </a:lnTo>
                <a:moveTo>
                  <a:pt x="870" y="0"/>
                </a:moveTo>
                <a:lnTo>
                  <a:pt x="873" y="0"/>
                </a:lnTo>
                <a:moveTo>
                  <a:pt x="876" y="0"/>
                </a:moveTo>
                <a:lnTo>
                  <a:pt x="879" y="0"/>
                </a:lnTo>
                <a:moveTo>
                  <a:pt x="882" y="0"/>
                </a:moveTo>
                <a:lnTo>
                  <a:pt x="885" y="0"/>
                </a:lnTo>
                <a:moveTo>
                  <a:pt x="888" y="0"/>
                </a:moveTo>
                <a:lnTo>
                  <a:pt x="891" y="0"/>
                </a:lnTo>
                <a:moveTo>
                  <a:pt x="894" y="0"/>
                </a:moveTo>
                <a:lnTo>
                  <a:pt x="897" y="0"/>
                </a:lnTo>
                <a:moveTo>
                  <a:pt x="900" y="0"/>
                </a:moveTo>
                <a:lnTo>
                  <a:pt x="903" y="0"/>
                </a:lnTo>
                <a:moveTo>
                  <a:pt x="906" y="0"/>
                </a:moveTo>
                <a:lnTo>
                  <a:pt x="909" y="0"/>
                </a:lnTo>
                <a:moveTo>
                  <a:pt x="912" y="0"/>
                </a:moveTo>
                <a:lnTo>
                  <a:pt x="915" y="0"/>
                </a:lnTo>
                <a:moveTo>
                  <a:pt x="918" y="0"/>
                </a:moveTo>
                <a:lnTo>
                  <a:pt x="921" y="0"/>
                </a:lnTo>
                <a:moveTo>
                  <a:pt x="924" y="0"/>
                </a:moveTo>
                <a:lnTo>
                  <a:pt x="927" y="0"/>
                </a:lnTo>
                <a:moveTo>
                  <a:pt x="930" y="0"/>
                </a:moveTo>
                <a:lnTo>
                  <a:pt x="933" y="0"/>
                </a:lnTo>
                <a:moveTo>
                  <a:pt x="936" y="0"/>
                </a:moveTo>
                <a:lnTo>
                  <a:pt x="939" y="0"/>
                </a:lnTo>
                <a:moveTo>
                  <a:pt x="942" y="0"/>
                </a:moveTo>
                <a:lnTo>
                  <a:pt x="945" y="0"/>
                </a:lnTo>
                <a:moveTo>
                  <a:pt x="948" y="0"/>
                </a:moveTo>
                <a:lnTo>
                  <a:pt x="951" y="0"/>
                </a:lnTo>
                <a:moveTo>
                  <a:pt x="954" y="0"/>
                </a:moveTo>
                <a:lnTo>
                  <a:pt x="957" y="0"/>
                </a:lnTo>
                <a:moveTo>
                  <a:pt x="960" y="0"/>
                </a:moveTo>
                <a:lnTo>
                  <a:pt x="963" y="0"/>
                </a:lnTo>
                <a:moveTo>
                  <a:pt x="966" y="0"/>
                </a:moveTo>
                <a:lnTo>
                  <a:pt x="969" y="0"/>
                </a:lnTo>
                <a:moveTo>
                  <a:pt x="972" y="0"/>
                </a:moveTo>
                <a:lnTo>
                  <a:pt x="975" y="0"/>
                </a:lnTo>
                <a:moveTo>
                  <a:pt x="978" y="0"/>
                </a:moveTo>
                <a:lnTo>
                  <a:pt x="981" y="0"/>
                </a:lnTo>
                <a:moveTo>
                  <a:pt x="984" y="0"/>
                </a:moveTo>
                <a:lnTo>
                  <a:pt x="987" y="0"/>
                </a:lnTo>
                <a:moveTo>
                  <a:pt x="990" y="0"/>
                </a:moveTo>
                <a:lnTo>
                  <a:pt x="993" y="0"/>
                </a:lnTo>
                <a:moveTo>
                  <a:pt x="996" y="0"/>
                </a:moveTo>
                <a:lnTo>
                  <a:pt x="999" y="0"/>
                </a:lnTo>
                <a:moveTo>
                  <a:pt x="1002" y="0"/>
                </a:moveTo>
                <a:lnTo>
                  <a:pt x="1005" y="0"/>
                </a:lnTo>
                <a:moveTo>
                  <a:pt x="1008" y="0"/>
                </a:moveTo>
                <a:lnTo>
                  <a:pt x="1011" y="0"/>
                </a:lnTo>
                <a:moveTo>
                  <a:pt x="1014" y="0"/>
                </a:moveTo>
                <a:lnTo>
                  <a:pt x="1017" y="0"/>
                </a:lnTo>
                <a:moveTo>
                  <a:pt x="1020" y="0"/>
                </a:moveTo>
                <a:lnTo>
                  <a:pt x="1023" y="0"/>
                </a:lnTo>
                <a:moveTo>
                  <a:pt x="1026" y="0"/>
                </a:moveTo>
                <a:lnTo>
                  <a:pt x="1029" y="0"/>
                </a:lnTo>
                <a:moveTo>
                  <a:pt x="1032" y="0"/>
                </a:moveTo>
                <a:lnTo>
                  <a:pt x="1035" y="0"/>
                </a:lnTo>
                <a:moveTo>
                  <a:pt x="1038" y="0"/>
                </a:moveTo>
                <a:lnTo>
                  <a:pt x="1041" y="0"/>
                </a:lnTo>
                <a:moveTo>
                  <a:pt x="1044" y="0"/>
                </a:moveTo>
                <a:lnTo>
                  <a:pt x="1047" y="0"/>
                </a:lnTo>
                <a:moveTo>
                  <a:pt x="1050" y="0"/>
                </a:moveTo>
                <a:lnTo>
                  <a:pt x="1053" y="0"/>
                </a:lnTo>
                <a:moveTo>
                  <a:pt x="1056" y="0"/>
                </a:moveTo>
                <a:lnTo>
                  <a:pt x="1059" y="0"/>
                </a:lnTo>
                <a:moveTo>
                  <a:pt x="1062" y="0"/>
                </a:moveTo>
                <a:lnTo>
                  <a:pt x="1065" y="0"/>
                </a:lnTo>
                <a:moveTo>
                  <a:pt x="1068" y="0"/>
                </a:moveTo>
                <a:lnTo>
                  <a:pt x="1071" y="0"/>
                </a:lnTo>
                <a:moveTo>
                  <a:pt x="1074" y="0"/>
                </a:moveTo>
                <a:lnTo>
                  <a:pt x="1077" y="0"/>
                </a:lnTo>
                <a:moveTo>
                  <a:pt x="1080" y="0"/>
                </a:moveTo>
                <a:lnTo>
                  <a:pt x="1083" y="0"/>
                </a:lnTo>
                <a:moveTo>
                  <a:pt x="1086" y="0"/>
                </a:moveTo>
                <a:lnTo>
                  <a:pt x="1089" y="0"/>
                </a:lnTo>
                <a:moveTo>
                  <a:pt x="1092" y="0"/>
                </a:moveTo>
                <a:lnTo>
                  <a:pt x="1095" y="0"/>
                </a:lnTo>
                <a:moveTo>
                  <a:pt x="1098" y="0"/>
                </a:moveTo>
                <a:lnTo>
                  <a:pt x="1101" y="0"/>
                </a:lnTo>
                <a:moveTo>
                  <a:pt x="1104" y="0"/>
                </a:moveTo>
                <a:lnTo>
                  <a:pt x="1107" y="0"/>
                </a:lnTo>
                <a:moveTo>
                  <a:pt x="1110" y="0"/>
                </a:moveTo>
                <a:lnTo>
                  <a:pt x="1113" y="0"/>
                </a:lnTo>
                <a:moveTo>
                  <a:pt x="1116" y="0"/>
                </a:moveTo>
                <a:lnTo>
                  <a:pt x="1119" y="0"/>
                </a:lnTo>
                <a:moveTo>
                  <a:pt x="1122" y="0"/>
                </a:moveTo>
                <a:lnTo>
                  <a:pt x="1125" y="0"/>
                </a:lnTo>
                <a:moveTo>
                  <a:pt x="1128" y="0"/>
                </a:moveTo>
                <a:lnTo>
                  <a:pt x="1131" y="0"/>
                </a:lnTo>
                <a:moveTo>
                  <a:pt x="1134" y="0"/>
                </a:moveTo>
                <a:lnTo>
                  <a:pt x="1137" y="0"/>
                </a:lnTo>
                <a:moveTo>
                  <a:pt x="1140" y="0"/>
                </a:moveTo>
                <a:lnTo>
                  <a:pt x="1143" y="0"/>
                </a:lnTo>
                <a:moveTo>
                  <a:pt x="1146" y="0"/>
                </a:moveTo>
                <a:lnTo>
                  <a:pt x="1149" y="0"/>
                </a:lnTo>
                <a:moveTo>
                  <a:pt x="1152" y="0"/>
                </a:moveTo>
                <a:lnTo>
                  <a:pt x="1155" y="0"/>
                </a:lnTo>
                <a:moveTo>
                  <a:pt x="1158" y="0"/>
                </a:moveTo>
                <a:lnTo>
                  <a:pt x="1161" y="0"/>
                </a:lnTo>
                <a:moveTo>
                  <a:pt x="1164" y="0"/>
                </a:moveTo>
                <a:lnTo>
                  <a:pt x="1167" y="0"/>
                </a:lnTo>
                <a:moveTo>
                  <a:pt x="1170" y="0"/>
                </a:moveTo>
                <a:lnTo>
                  <a:pt x="1173" y="0"/>
                </a:lnTo>
                <a:moveTo>
                  <a:pt x="1176" y="0"/>
                </a:moveTo>
                <a:lnTo>
                  <a:pt x="1179" y="0"/>
                </a:lnTo>
                <a:moveTo>
                  <a:pt x="1182" y="0"/>
                </a:moveTo>
                <a:lnTo>
                  <a:pt x="1185" y="0"/>
                </a:lnTo>
                <a:moveTo>
                  <a:pt x="1188" y="0"/>
                </a:moveTo>
                <a:lnTo>
                  <a:pt x="1191" y="0"/>
                </a:lnTo>
                <a:moveTo>
                  <a:pt x="1194" y="0"/>
                </a:moveTo>
                <a:lnTo>
                  <a:pt x="1197" y="0"/>
                </a:lnTo>
                <a:moveTo>
                  <a:pt x="1200" y="0"/>
                </a:moveTo>
                <a:lnTo>
                  <a:pt x="1203" y="0"/>
                </a:lnTo>
                <a:moveTo>
                  <a:pt x="1206" y="0"/>
                </a:moveTo>
                <a:lnTo>
                  <a:pt x="1209" y="0"/>
                </a:lnTo>
                <a:moveTo>
                  <a:pt x="1212" y="0"/>
                </a:moveTo>
                <a:lnTo>
                  <a:pt x="1215" y="0"/>
                </a:lnTo>
                <a:moveTo>
                  <a:pt x="1218" y="0"/>
                </a:moveTo>
                <a:lnTo>
                  <a:pt x="1221" y="0"/>
                </a:lnTo>
                <a:moveTo>
                  <a:pt x="1224" y="0"/>
                </a:moveTo>
                <a:lnTo>
                  <a:pt x="1227" y="0"/>
                </a:lnTo>
                <a:moveTo>
                  <a:pt x="1230" y="0"/>
                </a:moveTo>
                <a:lnTo>
                  <a:pt x="1233" y="0"/>
                </a:lnTo>
                <a:moveTo>
                  <a:pt x="1236" y="0"/>
                </a:moveTo>
                <a:lnTo>
                  <a:pt x="1239" y="0"/>
                </a:lnTo>
                <a:moveTo>
                  <a:pt x="1242" y="0"/>
                </a:moveTo>
                <a:lnTo>
                  <a:pt x="1245" y="0"/>
                </a:lnTo>
                <a:moveTo>
                  <a:pt x="1248" y="0"/>
                </a:moveTo>
                <a:lnTo>
                  <a:pt x="1251" y="0"/>
                </a:lnTo>
                <a:moveTo>
                  <a:pt x="1254" y="0"/>
                </a:moveTo>
                <a:lnTo>
                  <a:pt x="1257" y="0"/>
                </a:lnTo>
                <a:moveTo>
                  <a:pt x="1260" y="0"/>
                </a:moveTo>
                <a:lnTo>
                  <a:pt x="1263" y="0"/>
                </a:lnTo>
                <a:moveTo>
                  <a:pt x="1266" y="0"/>
                </a:moveTo>
                <a:lnTo>
                  <a:pt x="1269" y="0"/>
                </a:lnTo>
                <a:moveTo>
                  <a:pt x="1272" y="0"/>
                </a:moveTo>
                <a:lnTo>
                  <a:pt x="1275" y="0"/>
                </a:lnTo>
                <a:moveTo>
                  <a:pt x="1278" y="0"/>
                </a:moveTo>
                <a:lnTo>
                  <a:pt x="1281" y="0"/>
                </a:lnTo>
                <a:moveTo>
                  <a:pt x="1284" y="0"/>
                </a:moveTo>
                <a:lnTo>
                  <a:pt x="1287" y="0"/>
                </a:lnTo>
                <a:moveTo>
                  <a:pt x="1290" y="0"/>
                </a:moveTo>
                <a:lnTo>
                  <a:pt x="1293" y="0"/>
                </a:lnTo>
                <a:moveTo>
                  <a:pt x="1296" y="0"/>
                </a:moveTo>
                <a:lnTo>
                  <a:pt x="1299" y="0"/>
                </a:lnTo>
                <a:moveTo>
                  <a:pt x="1302" y="0"/>
                </a:moveTo>
                <a:lnTo>
                  <a:pt x="1305" y="0"/>
                </a:lnTo>
                <a:moveTo>
                  <a:pt x="1308" y="0"/>
                </a:moveTo>
                <a:lnTo>
                  <a:pt x="1311" y="0"/>
                </a:lnTo>
                <a:moveTo>
                  <a:pt x="1314" y="0"/>
                </a:moveTo>
                <a:lnTo>
                  <a:pt x="1317" y="0"/>
                </a:lnTo>
                <a:moveTo>
                  <a:pt x="1320" y="0"/>
                </a:moveTo>
                <a:lnTo>
                  <a:pt x="1323" y="0"/>
                </a:lnTo>
                <a:moveTo>
                  <a:pt x="1326" y="0"/>
                </a:moveTo>
                <a:lnTo>
                  <a:pt x="1329" y="0"/>
                </a:lnTo>
                <a:moveTo>
                  <a:pt x="1332" y="0"/>
                </a:moveTo>
                <a:lnTo>
                  <a:pt x="1335" y="0"/>
                </a:lnTo>
                <a:moveTo>
                  <a:pt x="1338" y="0"/>
                </a:moveTo>
                <a:lnTo>
                  <a:pt x="1341" y="0"/>
                </a:lnTo>
                <a:moveTo>
                  <a:pt x="1344" y="0"/>
                </a:moveTo>
                <a:lnTo>
                  <a:pt x="1347" y="0"/>
                </a:lnTo>
                <a:moveTo>
                  <a:pt x="1350" y="0"/>
                </a:moveTo>
                <a:lnTo>
                  <a:pt x="1353" y="0"/>
                </a:lnTo>
                <a:moveTo>
                  <a:pt x="1356" y="0"/>
                </a:moveTo>
                <a:lnTo>
                  <a:pt x="1359" y="0"/>
                </a:lnTo>
                <a:moveTo>
                  <a:pt x="1362" y="0"/>
                </a:moveTo>
                <a:lnTo>
                  <a:pt x="1365" y="0"/>
                </a:lnTo>
                <a:moveTo>
                  <a:pt x="1368" y="0"/>
                </a:moveTo>
                <a:lnTo>
                  <a:pt x="1371" y="0"/>
                </a:lnTo>
                <a:moveTo>
                  <a:pt x="1374" y="0"/>
                </a:moveTo>
                <a:lnTo>
                  <a:pt x="1377" y="0"/>
                </a:lnTo>
                <a:moveTo>
                  <a:pt x="1380" y="0"/>
                </a:moveTo>
                <a:lnTo>
                  <a:pt x="1383" y="0"/>
                </a:lnTo>
                <a:moveTo>
                  <a:pt x="1386" y="0"/>
                </a:moveTo>
                <a:lnTo>
                  <a:pt x="1389" y="0"/>
                </a:lnTo>
                <a:moveTo>
                  <a:pt x="1392" y="0"/>
                </a:moveTo>
                <a:lnTo>
                  <a:pt x="1395" y="0"/>
                </a:lnTo>
                <a:moveTo>
                  <a:pt x="1398" y="0"/>
                </a:moveTo>
                <a:lnTo>
                  <a:pt x="1401" y="0"/>
                </a:lnTo>
                <a:moveTo>
                  <a:pt x="1404" y="0"/>
                </a:moveTo>
                <a:lnTo>
                  <a:pt x="1407" y="0"/>
                </a:lnTo>
                <a:moveTo>
                  <a:pt x="1410" y="0"/>
                </a:moveTo>
                <a:lnTo>
                  <a:pt x="1413" y="0"/>
                </a:lnTo>
                <a:moveTo>
                  <a:pt x="1416" y="0"/>
                </a:moveTo>
                <a:lnTo>
                  <a:pt x="1419" y="0"/>
                </a:lnTo>
                <a:moveTo>
                  <a:pt x="1422" y="0"/>
                </a:moveTo>
                <a:lnTo>
                  <a:pt x="1425" y="0"/>
                </a:lnTo>
                <a:moveTo>
                  <a:pt x="1428" y="0"/>
                </a:moveTo>
                <a:lnTo>
                  <a:pt x="1431" y="0"/>
                </a:lnTo>
                <a:moveTo>
                  <a:pt x="1434" y="0"/>
                </a:moveTo>
                <a:lnTo>
                  <a:pt x="1437" y="0"/>
                </a:lnTo>
                <a:moveTo>
                  <a:pt x="1440" y="0"/>
                </a:moveTo>
                <a:lnTo>
                  <a:pt x="1443" y="0"/>
                </a:lnTo>
                <a:moveTo>
                  <a:pt x="1446" y="0"/>
                </a:moveTo>
                <a:lnTo>
                  <a:pt x="1449" y="0"/>
                </a:lnTo>
                <a:moveTo>
                  <a:pt x="1452" y="0"/>
                </a:moveTo>
                <a:lnTo>
                  <a:pt x="1455" y="0"/>
                </a:lnTo>
                <a:moveTo>
                  <a:pt x="1458" y="0"/>
                </a:moveTo>
                <a:lnTo>
                  <a:pt x="1461" y="0"/>
                </a:lnTo>
                <a:moveTo>
                  <a:pt x="1464" y="0"/>
                </a:moveTo>
                <a:lnTo>
                  <a:pt x="1467" y="0"/>
                </a:lnTo>
                <a:moveTo>
                  <a:pt x="1470" y="0"/>
                </a:moveTo>
                <a:lnTo>
                  <a:pt x="1473" y="0"/>
                </a:lnTo>
                <a:moveTo>
                  <a:pt x="1476" y="0"/>
                </a:moveTo>
                <a:lnTo>
                  <a:pt x="1479" y="0"/>
                </a:lnTo>
                <a:moveTo>
                  <a:pt x="1482" y="0"/>
                </a:moveTo>
                <a:lnTo>
                  <a:pt x="1485" y="0"/>
                </a:lnTo>
                <a:moveTo>
                  <a:pt x="1488" y="0"/>
                </a:moveTo>
                <a:lnTo>
                  <a:pt x="1491" y="0"/>
                </a:lnTo>
                <a:moveTo>
                  <a:pt x="1494" y="0"/>
                </a:moveTo>
                <a:lnTo>
                  <a:pt x="1497" y="0"/>
                </a:lnTo>
                <a:moveTo>
                  <a:pt x="1500" y="0"/>
                </a:moveTo>
                <a:lnTo>
                  <a:pt x="1503" y="0"/>
                </a:lnTo>
                <a:moveTo>
                  <a:pt x="1506" y="0"/>
                </a:moveTo>
                <a:lnTo>
                  <a:pt x="1509" y="0"/>
                </a:lnTo>
                <a:moveTo>
                  <a:pt x="1512" y="0"/>
                </a:moveTo>
                <a:lnTo>
                  <a:pt x="1515" y="0"/>
                </a:lnTo>
                <a:moveTo>
                  <a:pt x="1518" y="0"/>
                </a:moveTo>
                <a:lnTo>
                  <a:pt x="1521" y="0"/>
                </a:lnTo>
                <a:moveTo>
                  <a:pt x="1524" y="0"/>
                </a:moveTo>
                <a:lnTo>
                  <a:pt x="1527" y="0"/>
                </a:lnTo>
                <a:moveTo>
                  <a:pt x="1530" y="0"/>
                </a:moveTo>
                <a:lnTo>
                  <a:pt x="1533" y="0"/>
                </a:lnTo>
                <a:moveTo>
                  <a:pt x="1536" y="0"/>
                </a:moveTo>
                <a:lnTo>
                  <a:pt x="1539" y="0"/>
                </a:lnTo>
                <a:moveTo>
                  <a:pt x="1542" y="0"/>
                </a:moveTo>
                <a:lnTo>
                  <a:pt x="1545" y="0"/>
                </a:lnTo>
                <a:moveTo>
                  <a:pt x="1548" y="0"/>
                </a:moveTo>
                <a:lnTo>
                  <a:pt x="1551" y="0"/>
                </a:lnTo>
                <a:moveTo>
                  <a:pt x="1554" y="0"/>
                </a:moveTo>
                <a:lnTo>
                  <a:pt x="1557" y="0"/>
                </a:lnTo>
                <a:moveTo>
                  <a:pt x="1560" y="0"/>
                </a:moveTo>
                <a:lnTo>
                  <a:pt x="1563" y="0"/>
                </a:lnTo>
                <a:moveTo>
                  <a:pt x="1566" y="0"/>
                </a:moveTo>
                <a:lnTo>
                  <a:pt x="1569" y="0"/>
                </a:lnTo>
                <a:moveTo>
                  <a:pt x="1572" y="0"/>
                </a:moveTo>
                <a:lnTo>
                  <a:pt x="1575" y="0"/>
                </a:lnTo>
                <a:moveTo>
                  <a:pt x="1578" y="0"/>
                </a:moveTo>
                <a:lnTo>
                  <a:pt x="1581" y="0"/>
                </a:lnTo>
                <a:moveTo>
                  <a:pt x="1584" y="0"/>
                </a:moveTo>
                <a:lnTo>
                  <a:pt x="1587" y="0"/>
                </a:lnTo>
                <a:moveTo>
                  <a:pt x="1590" y="0"/>
                </a:moveTo>
                <a:lnTo>
                  <a:pt x="1593" y="0"/>
                </a:lnTo>
                <a:moveTo>
                  <a:pt x="1596" y="0"/>
                </a:moveTo>
                <a:lnTo>
                  <a:pt x="1599" y="0"/>
                </a:lnTo>
                <a:moveTo>
                  <a:pt x="1602" y="0"/>
                </a:moveTo>
                <a:lnTo>
                  <a:pt x="1605" y="0"/>
                </a:lnTo>
                <a:moveTo>
                  <a:pt x="1608" y="0"/>
                </a:moveTo>
                <a:lnTo>
                  <a:pt x="1611" y="0"/>
                </a:lnTo>
                <a:moveTo>
                  <a:pt x="1614" y="0"/>
                </a:moveTo>
                <a:lnTo>
                  <a:pt x="1617" y="0"/>
                </a:lnTo>
                <a:moveTo>
                  <a:pt x="1620" y="0"/>
                </a:moveTo>
                <a:lnTo>
                  <a:pt x="1623" y="0"/>
                </a:lnTo>
                <a:moveTo>
                  <a:pt x="1626" y="0"/>
                </a:moveTo>
                <a:lnTo>
                  <a:pt x="1629" y="0"/>
                </a:lnTo>
                <a:moveTo>
                  <a:pt x="1632" y="0"/>
                </a:moveTo>
                <a:lnTo>
                  <a:pt x="1635" y="0"/>
                </a:lnTo>
                <a:moveTo>
                  <a:pt x="1638" y="0"/>
                </a:moveTo>
                <a:lnTo>
                  <a:pt x="1641" y="0"/>
                </a:lnTo>
                <a:moveTo>
                  <a:pt x="1644" y="0"/>
                </a:moveTo>
                <a:lnTo>
                  <a:pt x="1647" y="0"/>
                </a:lnTo>
                <a:moveTo>
                  <a:pt x="1650" y="0"/>
                </a:moveTo>
                <a:lnTo>
                  <a:pt x="1653" y="0"/>
                </a:lnTo>
                <a:moveTo>
                  <a:pt x="1656" y="0"/>
                </a:moveTo>
                <a:lnTo>
                  <a:pt x="1659" y="0"/>
                </a:lnTo>
                <a:moveTo>
                  <a:pt x="1662" y="0"/>
                </a:moveTo>
                <a:lnTo>
                  <a:pt x="1665" y="0"/>
                </a:lnTo>
                <a:moveTo>
                  <a:pt x="1668" y="0"/>
                </a:moveTo>
                <a:lnTo>
                  <a:pt x="1671" y="0"/>
                </a:lnTo>
                <a:moveTo>
                  <a:pt x="1674" y="0"/>
                </a:moveTo>
                <a:lnTo>
                  <a:pt x="1677" y="0"/>
                </a:lnTo>
                <a:moveTo>
                  <a:pt x="1680" y="0"/>
                </a:moveTo>
                <a:lnTo>
                  <a:pt x="1683" y="0"/>
                </a:lnTo>
                <a:moveTo>
                  <a:pt x="1686" y="0"/>
                </a:moveTo>
                <a:lnTo>
                  <a:pt x="1689" y="0"/>
                </a:lnTo>
                <a:moveTo>
                  <a:pt x="1692" y="0"/>
                </a:moveTo>
                <a:lnTo>
                  <a:pt x="1695" y="0"/>
                </a:lnTo>
                <a:moveTo>
                  <a:pt x="1698" y="0"/>
                </a:moveTo>
                <a:lnTo>
                  <a:pt x="1701" y="0"/>
                </a:lnTo>
                <a:moveTo>
                  <a:pt x="1704" y="0"/>
                </a:moveTo>
                <a:lnTo>
                  <a:pt x="1707" y="0"/>
                </a:lnTo>
                <a:moveTo>
                  <a:pt x="1710" y="0"/>
                </a:moveTo>
                <a:lnTo>
                  <a:pt x="1713" y="0"/>
                </a:lnTo>
                <a:moveTo>
                  <a:pt x="1716" y="0"/>
                </a:moveTo>
                <a:lnTo>
                  <a:pt x="1719" y="0"/>
                </a:lnTo>
                <a:moveTo>
                  <a:pt x="1722" y="0"/>
                </a:moveTo>
                <a:lnTo>
                  <a:pt x="1725" y="0"/>
                </a:lnTo>
                <a:moveTo>
                  <a:pt x="1728" y="0"/>
                </a:moveTo>
                <a:lnTo>
                  <a:pt x="1731" y="0"/>
                </a:lnTo>
                <a:moveTo>
                  <a:pt x="1734" y="0"/>
                </a:moveTo>
                <a:lnTo>
                  <a:pt x="1737" y="0"/>
                </a:lnTo>
                <a:moveTo>
                  <a:pt x="1740" y="0"/>
                </a:moveTo>
                <a:lnTo>
                  <a:pt x="1743" y="0"/>
                </a:lnTo>
                <a:moveTo>
                  <a:pt x="1746" y="0"/>
                </a:moveTo>
                <a:lnTo>
                  <a:pt x="1749" y="0"/>
                </a:lnTo>
                <a:moveTo>
                  <a:pt x="1752" y="0"/>
                </a:moveTo>
                <a:lnTo>
                  <a:pt x="1755" y="0"/>
                </a:lnTo>
                <a:moveTo>
                  <a:pt x="1758" y="0"/>
                </a:moveTo>
                <a:lnTo>
                  <a:pt x="1761" y="0"/>
                </a:lnTo>
                <a:moveTo>
                  <a:pt x="1764" y="0"/>
                </a:moveTo>
                <a:lnTo>
                  <a:pt x="1767" y="0"/>
                </a:lnTo>
                <a:moveTo>
                  <a:pt x="1770" y="0"/>
                </a:moveTo>
                <a:lnTo>
                  <a:pt x="1773" y="0"/>
                </a:lnTo>
                <a:moveTo>
                  <a:pt x="1776" y="0"/>
                </a:moveTo>
                <a:lnTo>
                  <a:pt x="1779" y="0"/>
                </a:lnTo>
                <a:moveTo>
                  <a:pt x="1782" y="0"/>
                </a:moveTo>
                <a:lnTo>
                  <a:pt x="1785" y="0"/>
                </a:lnTo>
                <a:moveTo>
                  <a:pt x="1788" y="0"/>
                </a:moveTo>
                <a:lnTo>
                  <a:pt x="1791" y="0"/>
                </a:lnTo>
                <a:moveTo>
                  <a:pt x="1794" y="0"/>
                </a:moveTo>
                <a:lnTo>
                  <a:pt x="1797" y="0"/>
                </a:lnTo>
                <a:moveTo>
                  <a:pt x="1800" y="0"/>
                </a:moveTo>
                <a:lnTo>
                  <a:pt x="1803" y="0"/>
                </a:lnTo>
                <a:moveTo>
                  <a:pt x="1806" y="0"/>
                </a:moveTo>
                <a:lnTo>
                  <a:pt x="1809" y="0"/>
                </a:lnTo>
                <a:moveTo>
                  <a:pt x="1812" y="0"/>
                </a:moveTo>
                <a:lnTo>
                  <a:pt x="1815" y="0"/>
                </a:lnTo>
                <a:moveTo>
                  <a:pt x="1818" y="0"/>
                </a:moveTo>
                <a:lnTo>
                  <a:pt x="1821" y="0"/>
                </a:lnTo>
                <a:moveTo>
                  <a:pt x="1824" y="0"/>
                </a:moveTo>
                <a:lnTo>
                  <a:pt x="1827" y="0"/>
                </a:lnTo>
                <a:moveTo>
                  <a:pt x="1830" y="0"/>
                </a:moveTo>
                <a:lnTo>
                  <a:pt x="1833" y="0"/>
                </a:lnTo>
                <a:moveTo>
                  <a:pt x="1836" y="0"/>
                </a:moveTo>
                <a:lnTo>
                  <a:pt x="1839" y="0"/>
                </a:lnTo>
                <a:moveTo>
                  <a:pt x="1842" y="0"/>
                </a:moveTo>
                <a:lnTo>
                  <a:pt x="1845" y="0"/>
                </a:lnTo>
                <a:moveTo>
                  <a:pt x="1848" y="0"/>
                </a:moveTo>
                <a:lnTo>
                  <a:pt x="1851" y="0"/>
                </a:lnTo>
                <a:moveTo>
                  <a:pt x="1854" y="0"/>
                </a:moveTo>
                <a:lnTo>
                  <a:pt x="1857" y="0"/>
                </a:lnTo>
                <a:moveTo>
                  <a:pt x="1860" y="0"/>
                </a:moveTo>
                <a:lnTo>
                  <a:pt x="1863" y="0"/>
                </a:lnTo>
                <a:moveTo>
                  <a:pt x="1866" y="0"/>
                </a:moveTo>
                <a:lnTo>
                  <a:pt x="1869" y="0"/>
                </a:lnTo>
                <a:moveTo>
                  <a:pt x="1872" y="0"/>
                </a:moveTo>
                <a:lnTo>
                  <a:pt x="1875" y="0"/>
                </a:lnTo>
                <a:moveTo>
                  <a:pt x="1878" y="0"/>
                </a:moveTo>
                <a:lnTo>
                  <a:pt x="1881" y="0"/>
                </a:lnTo>
                <a:moveTo>
                  <a:pt x="1884" y="0"/>
                </a:moveTo>
                <a:lnTo>
                  <a:pt x="1887" y="0"/>
                </a:lnTo>
                <a:moveTo>
                  <a:pt x="1890" y="0"/>
                </a:moveTo>
                <a:lnTo>
                  <a:pt x="1893" y="0"/>
                </a:lnTo>
                <a:moveTo>
                  <a:pt x="1896" y="0"/>
                </a:moveTo>
                <a:lnTo>
                  <a:pt x="1899" y="0"/>
                </a:lnTo>
                <a:moveTo>
                  <a:pt x="1902" y="0"/>
                </a:moveTo>
                <a:lnTo>
                  <a:pt x="1905" y="0"/>
                </a:lnTo>
                <a:moveTo>
                  <a:pt x="1908" y="0"/>
                </a:moveTo>
                <a:lnTo>
                  <a:pt x="1911" y="0"/>
                </a:lnTo>
                <a:moveTo>
                  <a:pt x="1914" y="0"/>
                </a:moveTo>
                <a:lnTo>
                  <a:pt x="1917" y="0"/>
                </a:lnTo>
                <a:moveTo>
                  <a:pt x="1920" y="0"/>
                </a:moveTo>
                <a:lnTo>
                  <a:pt x="1923" y="0"/>
                </a:lnTo>
                <a:moveTo>
                  <a:pt x="1926" y="0"/>
                </a:moveTo>
                <a:lnTo>
                  <a:pt x="1929" y="0"/>
                </a:lnTo>
                <a:moveTo>
                  <a:pt x="1932" y="0"/>
                </a:moveTo>
                <a:lnTo>
                  <a:pt x="1935" y="0"/>
                </a:lnTo>
                <a:moveTo>
                  <a:pt x="1938" y="0"/>
                </a:moveTo>
                <a:lnTo>
                  <a:pt x="1941" y="0"/>
                </a:lnTo>
                <a:moveTo>
                  <a:pt x="1944" y="0"/>
                </a:moveTo>
                <a:lnTo>
                  <a:pt x="1947" y="0"/>
                </a:lnTo>
                <a:moveTo>
                  <a:pt x="1950" y="0"/>
                </a:moveTo>
                <a:lnTo>
                  <a:pt x="1953" y="0"/>
                </a:lnTo>
                <a:moveTo>
                  <a:pt x="1956" y="0"/>
                </a:moveTo>
                <a:lnTo>
                  <a:pt x="1959" y="0"/>
                </a:lnTo>
                <a:moveTo>
                  <a:pt x="1962" y="0"/>
                </a:moveTo>
                <a:lnTo>
                  <a:pt x="1965" y="0"/>
                </a:lnTo>
                <a:moveTo>
                  <a:pt x="1968" y="0"/>
                </a:moveTo>
                <a:lnTo>
                  <a:pt x="1971" y="0"/>
                </a:lnTo>
                <a:moveTo>
                  <a:pt x="1974" y="0"/>
                </a:moveTo>
                <a:lnTo>
                  <a:pt x="1977" y="0"/>
                </a:lnTo>
                <a:moveTo>
                  <a:pt x="1980" y="0"/>
                </a:moveTo>
                <a:lnTo>
                  <a:pt x="1983" y="0"/>
                </a:lnTo>
                <a:moveTo>
                  <a:pt x="1986" y="0"/>
                </a:moveTo>
                <a:lnTo>
                  <a:pt x="1989" y="0"/>
                </a:lnTo>
                <a:moveTo>
                  <a:pt x="1992" y="0"/>
                </a:moveTo>
                <a:lnTo>
                  <a:pt x="1995" y="0"/>
                </a:lnTo>
                <a:moveTo>
                  <a:pt x="1998" y="0"/>
                </a:moveTo>
                <a:lnTo>
                  <a:pt x="2001" y="0"/>
                </a:lnTo>
                <a:moveTo>
                  <a:pt x="2004" y="0"/>
                </a:moveTo>
                <a:lnTo>
                  <a:pt x="2007" y="0"/>
                </a:lnTo>
                <a:moveTo>
                  <a:pt x="2010" y="0"/>
                </a:moveTo>
                <a:lnTo>
                  <a:pt x="2013" y="0"/>
                </a:lnTo>
                <a:moveTo>
                  <a:pt x="2016" y="0"/>
                </a:moveTo>
                <a:lnTo>
                  <a:pt x="2019" y="0"/>
                </a:lnTo>
                <a:moveTo>
                  <a:pt x="2022" y="0"/>
                </a:moveTo>
                <a:lnTo>
                  <a:pt x="2025" y="0"/>
                </a:lnTo>
                <a:moveTo>
                  <a:pt x="2028" y="0"/>
                </a:moveTo>
                <a:lnTo>
                  <a:pt x="2031" y="0"/>
                </a:lnTo>
                <a:moveTo>
                  <a:pt x="2034" y="0"/>
                </a:moveTo>
                <a:lnTo>
                  <a:pt x="2037" y="0"/>
                </a:lnTo>
                <a:moveTo>
                  <a:pt x="2040" y="0"/>
                </a:moveTo>
                <a:lnTo>
                  <a:pt x="2043" y="0"/>
                </a:lnTo>
                <a:moveTo>
                  <a:pt x="2046" y="0"/>
                </a:moveTo>
                <a:lnTo>
                  <a:pt x="2049" y="0"/>
                </a:lnTo>
                <a:moveTo>
                  <a:pt x="2052" y="0"/>
                </a:moveTo>
                <a:lnTo>
                  <a:pt x="2055" y="0"/>
                </a:lnTo>
                <a:moveTo>
                  <a:pt x="2058" y="0"/>
                </a:moveTo>
                <a:lnTo>
                  <a:pt x="2061" y="0"/>
                </a:lnTo>
                <a:moveTo>
                  <a:pt x="2064" y="0"/>
                </a:moveTo>
                <a:lnTo>
                  <a:pt x="2067" y="0"/>
                </a:lnTo>
                <a:moveTo>
                  <a:pt x="2070" y="0"/>
                </a:moveTo>
                <a:lnTo>
                  <a:pt x="2073" y="0"/>
                </a:lnTo>
                <a:moveTo>
                  <a:pt x="2076" y="0"/>
                </a:moveTo>
                <a:lnTo>
                  <a:pt x="2079" y="0"/>
                </a:lnTo>
                <a:moveTo>
                  <a:pt x="2082" y="0"/>
                </a:moveTo>
                <a:lnTo>
                  <a:pt x="2085" y="0"/>
                </a:lnTo>
                <a:moveTo>
                  <a:pt x="2088" y="0"/>
                </a:moveTo>
                <a:lnTo>
                  <a:pt x="2091" y="0"/>
                </a:lnTo>
                <a:moveTo>
                  <a:pt x="2094" y="0"/>
                </a:moveTo>
                <a:lnTo>
                  <a:pt x="2097" y="0"/>
                </a:lnTo>
                <a:moveTo>
                  <a:pt x="2100" y="0"/>
                </a:moveTo>
                <a:lnTo>
                  <a:pt x="2103" y="0"/>
                </a:lnTo>
                <a:moveTo>
                  <a:pt x="2106" y="0"/>
                </a:moveTo>
                <a:lnTo>
                  <a:pt x="2109" y="0"/>
                </a:lnTo>
                <a:moveTo>
                  <a:pt x="2112" y="0"/>
                </a:moveTo>
                <a:lnTo>
                  <a:pt x="2115" y="0"/>
                </a:lnTo>
                <a:moveTo>
                  <a:pt x="2118" y="0"/>
                </a:moveTo>
                <a:lnTo>
                  <a:pt x="2121" y="0"/>
                </a:lnTo>
                <a:moveTo>
                  <a:pt x="2124" y="0"/>
                </a:moveTo>
                <a:lnTo>
                  <a:pt x="2127" y="0"/>
                </a:lnTo>
                <a:moveTo>
                  <a:pt x="2130" y="0"/>
                </a:moveTo>
                <a:lnTo>
                  <a:pt x="2133" y="0"/>
                </a:lnTo>
                <a:moveTo>
                  <a:pt x="2136" y="0"/>
                </a:moveTo>
                <a:lnTo>
                  <a:pt x="2139" y="0"/>
                </a:lnTo>
                <a:moveTo>
                  <a:pt x="2142" y="0"/>
                </a:moveTo>
                <a:lnTo>
                  <a:pt x="2145" y="0"/>
                </a:lnTo>
                <a:moveTo>
                  <a:pt x="2148" y="0"/>
                </a:moveTo>
                <a:lnTo>
                  <a:pt x="2151" y="0"/>
                </a:lnTo>
                <a:moveTo>
                  <a:pt x="2154" y="0"/>
                </a:moveTo>
                <a:lnTo>
                  <a:pt x="2157" y="0"/>
                </a:lnTo>
                <a:moveTo>
                  <a:pt x="2160" y="0"/>
                </a:moveTo>
                <a:lnTo>
                  <a:pt x="2163" y="0"/>
                </a:lnTo>
                <a:moveTo>
                  <a:pt x="2166" y="0"/>
                </a:moveTo>
                <a:lnTo>
                  <a:pt x="2169" y="0"/>
                </a:lnTo>
                <a:moveTo>
                  <a:pt x="2172" y="0"/>
                </a:moveTo>
                <a:lnTo>
                  <a:pt x="2175" y="0"/>
                </a:lnTo>
                <a:moveTo>
                  <a:pt x="2178" y="0"/>
                </a:moveTo>
                <a:lnTo>
                  <a:pt x="2181" y="0"/>
                </a:lnTo>
                <a:moveTo>
                  <a:pt x="2184" y="0"/>
                </a:moveTo>
                <a:lnTo>
                  <a:pt x="2187" y="0"/>
                </a:lnTo>
                <a:moveTo>
                  <a:pt x="2190" y="0"/>
                </a:moveTo>
                <a:lnTo>
                  <a:pt x="2193" y="0"/>
                </a:lnTo>
                <a:moveTo>
                  <a:pt x="2196" y="0"/>
                </a:moveTo>
                <a:lnTo>
                  <a:pt x="2199" y="0"/>
                </a:lnTo>
                <a:moveTo>
                  <a:pt x="2202" y="0"/>
                </a:moveTo>
                <a:lnTo>
                  <a:pt x="2205" y="0"/>
                </a:lnTo>
                <a:moveTo>
                  <a:pt x="2208" y="0"/>
                </a:moveTo>
                <a:lnTo>
                  <a:pt x="2211" y="0"/>
                </a:lnTo>
                <a:moveTo>
                  <a:pt x="2214" y="0"/>
                </a:moveTo>
                <a:lnTo>
                  <a:pt x="2217" y="0"/>
                </a:lnTo>
                <a:moveTo>
                  <a:pt x="2220" y="0"/>
                </a:moveTo>
                <a:lnTo>
                  <a:pt x="2223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5" name="Freeform 7"/>
          <p:cNvSpPr>
            <a:spLocks noEditPoints="1"/>
          </p:cNvSpPr>
          <p:nvPr/>
        </p:nvSpPr>
        <p:spPr bwMode="auto">
          <a:xfrm>
            <a:off x="6142039" y="574676"/>
            <a:ext cx="1587" cy="5592763"/>
          </a:xfrm>
          <a:custGeom>
            <a:avLst/>
            <a:gdLst>
              <a:gd name="T0" fmla="*/ 1533 h 1557"/>
              <a:gd name="T1" fmla="*/ 1506 h 1557"/>
              <a:gd name="T2" fmla="*/ 1479 h 1557"/>
              <a:gd name="T3" fmla="*/ 1452 h 1557"/>
              <a:gd name="T4" fmla="*/ 1425 h 1557"/>
              <a:gd name="T5" fmla="*/ 1398 h 1557"/>
              <a:gd name="T6" fmla="*/ 1371 h 1557"/>
              <a:gd name="T7" fmla="*/ 1344 h 1557"/>
              <a:gd name="T8" fmla="*/ 1317 h 1557"/>
              <a:gd name="T9" fmla="*/ 1290 h 1557"/>
              <a:gd name="T10" fmla="*/ 1263 h 1557"/>
              <a:gd name="T11" fmla="*/ 1236 h 1557"/>
              <a:gd name="T12" fmla="*/ 1209 h 1557"/>
              <a:gd name="T13" fmla="*/ 1182 h 1557"/>
              <a:gd name="T14" fmla="*/ 1155 h 1557"/>
              <a:gd name="T15" fmla="*/ 1128 h 1557"/>
              <a:gd name="T16" fmla="*/ 1101 h 1557"/>
              <a:gd name="T17" fmla="*/ 1074 h 1557"/>
              <a:gd name="T18" fmla="*/ 1047 h 1557"/>
              <a:gd name="T19" fmla="*/ 1020 h 1557"/>
              <a:gd name="T20" fmla="*/ 993 h 1557"/>
              <a:gd name="T21" fmla="*/ 966 h 1557"/>
              <a:gd name="T22" fmla="*/ 939 h 1557"/>
              <a:gd name="T23" fmla="*/ 912 h 1557"/>
              <a:gd name="T24" fmla="*/ 885 h 1557"/>
              <a:gd name="T25" fmla="*/ 858 h 1557"/>
              <a:gd name="T26" fmla="*/ 831 h 1557"/>
              <a:gd name="T27" fmla="*/ 804 h 1557"/>
              <a:gd name="T28" fmla="*/ 777 h 1557"/>
              <a:gd name="T29" fmla="*/ 750 h 1557"/>
              <a:gd name="T30" fmla="*/ 723 h 1557"/>
              <a:gd name="T31" fmla="*/ 696 h 1557"/>
              <a:gd name="T32" fmla="*/ 669 h 1557"/>
              <a:gd name="T33" fmla="*/ 642 h 1557"/>
              <a:gd name="T34" fmla="*/ 615 h 1557"/>
              <a:gd name="T35" fmla="*/ 588 h 1557"/>
              <a:gd name="T36" fmla="*/ 561 h 1557"/>
              <a:gd name="T37" fmla="*/ 534 h 1557"/>
              <a:gd name="T38" fmla="*/ 507 h 1557"/>
              <a:gd name="T39" fmla="*/ 480 h 1557"/>
              <a:gd name="T40" fmla="*/ 453 h 1557"/>
              <a:gd name="T41" fmla="*/ 426 h 1557"/>
              <a:gd name="T42" fmla="*/ 399 h 1557"/>
              <a:gd name="T43" fmla="*/ 372 h 1557"/>
              <a:gd name="T44" fmla="*/ 345 h 1557"/>
              <a:gd name="T45" fmla="*/ 318 h 1557"/>
              <a:gd name="T46" fmla="*/ 291 h 1557"/>
              <a:gd name="T47" fmla="*/ 264 h 1557"/>
              <a:gd name="T48" fmla="*/ 237 h 1557"/>
              <a:gd name="T49" fmla="*/ 210 h 1557"/>
              <a:gd name="T50" fmla="*/ 183 h 1557"/>
              <a:gd name="T51" fmla="*/ 156 h 1557"/>
              <a:gd name="T52" fmla="*/ 129 h 1557"/>
              <a:gd name="T53" fmla="*/ 102 h 1557"/>
              <a:gd name="T54" fmla="*/ 75 h 1557"/>
              <a:gd name="T55" fmla="*/ 48 h 1557"/>
              <a:gd name="T56" fmla="*/ 21 h 155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  <a:cxn ang="0">
                <a:pos x="0" y="T13"/>
              </a:cxn>
              <a:cxn ang="0">
                <a:pos x="0" y="T14"/>
              </a:cxn>
              <a:cxn ang="0">
                <a:pos x="0" y="T15"/>
              </a:cxn>
              <a:cxn ang="0">
                <a:pos x="0" y="T16"/>
              </a:cxn>
              <a:cxn ang="0">
                <a:pos x="0" y="T17"/>
              </a:cxn>
              <a:cxn ang="0">
                <a:pos x="0" y="T18"/>
              </a:cxn>
              <a:cxn ang="0">
                <a:pos x="0" y="T19"/>
              </a:cxn>
              <a:cxn ang="0">
                <a:pos x="0" y="T20"/>
              </a:cxn>
              <a:cxn ang="0">
                <a:pos x="0" y="T21"/>
              </a:cxn>
              <a:cxn ang="0">
                <a:pos x="0" y="T22"/>
              </a:cxn>
              <a:cxn ang="0">
                <a:pos x="0" y="T23"/>
              </a:cxn>
              <a:cxn ang="0">
                <a:pos x="0" y="T24"/>
              </a:cxn>
              <a:cxn ang="0">
                <a:pos x="0" y="T25"/>
              </a:cxn>
              <a:cxn ang="0">
                <a:pos x="0" y="T26"/>
              </a:cxn>
              <a:cxn ang="0">
                <a:pos x="0" y="T27"/>
              </a:cxn>
              <a:cxn ang="0">
                <a:pos x="0" y="T28"/>
              </a:cxn>
              <a:cxn ang="0">
                <a:pos x="0" y="T29"/>
              </a:cxn>
              <a:cxn ang="0">
                <a:pos x="0" y="T30"/>
              </a:cxn>
              <a:cxn ang="0">
                <a:pos x="0" y="T31"/>
              </a:cxn>
              <a:cxn ang="0">
                <a:pos x="0" y="T32"/>
              </a:cxn>
              <a:cxn ang="0">
                <a:pos x="0" y="T33"/>
              </a:cxn>
              <a:cxn ang="0">
                <a:pos x="0" y="T34"/>
              </a:cxn>
              <a:cxn ang="0">
                <a:pos x="0" y="T35"/>
              </a:cxn>
              <a:cxn ang="0">
                <a:pos x="0" y="T36"/>
              </a:cxn>
              <a:cxn ang="0">
                <a:pos x="0" y="T37"/>
              </a:cxn>
              <a:cxn ang="0">
                <a:pos x="0" y="T38"/>
              </a:cxn>
              <a:cxn ang="0">
                <a:pos x="0" y="T39"/>
              </a:cxn>
              <a:cxn ang="0">
                <a:pos x="0" y="T40"/>
              </a:cxn>
              <a:cxn ang="0">
                <a:pos x="0" y="T41"/>
              </a:cxn>
              <a:cxn ang="0">
                <a:pos x="0" y="T42"/>
              </a:cxn>
              <a:cxn ang="0">
                <a:pos x="0" y="T43"/>
              </a:cxn>
              <a:cxn ang="0">
                <a:pos x="0" y="T44"/>
              </a:cxn>
              <a:cxn ang="0">
                <a:pos x="0" y="T45"/>
              </a:cxn>
              <a:cxn ang="0">
                <a:pos x="0" y="T46"/>
              </a:cxn>
              <a:cxn ang="0">
                <a:pos x="0" y="T47"/>
              </a:cxn>
              <a:cxn ang="0">
                <a:pos x="0" y="T48"/>
              </a:cxn>
              <a:cxn ang="0">
                <a:pos x="0" y="T49"/>
              </a:cxn>
              <a:cxn ang="0">
                <a:pos x="0" y="T50"/>
              </a:cxn>
              <a:cxn ang="0">
                <a:pos x="0" y="T51"/>
              </a:cxn>
              <a:cxn ang="0">
                <a:pos x="0" y="T52"/>
              </a:cxn>
              <a:cxn ang="0">
                <a:pos x="0" y="T53"/>
              </a:cxn>
              <a:cxn ang="0">
                <a:pos x="0" y="T54"/>
              </a:cxn>
              <a:cxn ang="0">
                <a:pos x="0" y="T55"/>
              </a:cxn>
              <a:cxn ang="0">
                <a:pos x="0" y="T56"/>
              </a:cxn>
            </a:cxnLst>
            <a:rect l="0" t="0" r="r" b="b"/>
            <a:pathLst>
              <a:path h="1557">
                <a:moveTo>
                  <a:pt x="0" y="1557"/>
                </a:moveTo>
                <a:lnTo>
                  <a:pt x="0" y="1554"/>
                </a:lnTo>
                <a:moveTo>
                  <a:pt x="0" y="1551"/>
                </a:moveTo>
                <a:lnTo>
                  <a:pt x="0" y="1548"/>
                </a:lnTo>
                <a:moveTo>
                  <a:pt x="0" y="1545"/>
                </a:moveTo>
                <a:lnTo>
                  <a:pt x="0" y="1542"/>
                </a:lnTo>
                <a:moveTo>
                  <a:pt x="0" y="1539"/>
                </a:moveTo>
                <a:lnTo>
                  <a:pt x="0" y="1536"/>
                </a:lnTo>
                <a:moveTo>
                  <a:pt x="0" y="1533"/>
                </a:moveTo>
                <a:lnTo>
                  <a:pt x="0" y="1530"/>
                </a:lnTo>
                <a:moveTo>
                  <a:pt x="0" y="1527"/>
                </a:moveTo>
                <a:lnTo>
                  <a:pt x="0" y="1524"/>
                </a:lnTo>
                <a:moveTo>
                  <a:pt x="0" y="1521"/>
                </a:moveTo>
                <a:lnTo>
                  <a:pt x="0" y="1518"/>
                </a:lnTo>
                <a:moveTo>
                  <a:pt x="0" y="1515"/>
                </a:moveTo>
                <a:lnTo>
                  <a:pt x="0" y="1512"/>
                </a:lnTo>
                <a:moveTo>
                  <a:pt x="0" y="1509"/>
                </a:moveTo>
                <a:lnTo>
                  <a:pt x="0" y="1506"/>
                </a:lnTo>
                <a:moveTo>
                  <a:pt x="0" y="1503"/>
                </a:moveTo>
                <a:lnTo>
                  <a:pt x="0" y="1500"/>
                </a:lnTo>
                <a:moveTo>
                  <a:pt x="0" y="1497"/>
                </a:moveTo>
                <a:lnTo>
                  <a:pt x="0" y="1494"/>
                </a:lnTo>
                <a:moveTo>
                  <a:pt x="0" y="1491"/>
                </a:moveTo>
                <a:lnTo>
                  <a:pt x="0" y="1488"/>
                </a:lnTo>
                <a:moveTo>
                  <a:pt x="0" y="1485"/>
                </a:moveTo>
                <a:lnTo>
                  <a:pt x="0" y="1482"/>
                </a:lnTo>
                <a:moveTo>
                  <a:pt x="0" y="1479"/>
                </a:moveTo>
                <a:lnTo>
                  <a:pt x="0" y="1476"/>
                </a:lnTo>
                <a:moveTo>
                  <a:pt x="0" y="1473"/>
                </a:moveTo>
                <a:lnTo>
                  <a:pt x="0" y="1470"/>
                </a:lnTo>
                <a:moveTo>
                  <a:pt x="0" y="1467"/>
                </a:moveTo>
                <a:lnTo>
                  <a:pt x="0" y="1464"/>
                </a:lnTo>
                <a:moveTo>
                  <a:pt x="0" y="1461"/>
                </a:moveTo>
                <a:lnTo>
                  <a:pt x="0" y="1458"/>
                </a:lnTo>
                <a:moveTo>
                  <a:pt x="0" y="1455"/>
                </a:moveTo>
                <a:lnTo>
                  <a:pt x="0" y="1452"/>
                </a:lnTo>
                <a:moveTo>
                  <a:pt x="0" y="1449"/>
                </a:moveTo>
                <a:lnTo>
                  <a:pt x="0" y="1446"/>
                </a:lnTo>
                <a:moveTo>
                  <a:pt x="0" y="1443"/>
                </a:moveTo>
                <a:lnTo>
                  <a:pt x="0" y="1440"/>
                </a:lnTo>
                <a:moveTo>
                  <a:pt x="0" y="1437"/>
                </a:moveTo>
                <a:lnTo>
                  <a:pt x="0" y="1434"/>
                </a:lnTo>
                <a:moveTo>
                  <a:pt x="0" y="1431"/>
                </a:moveTo>
                <a:lnTo>
                  <a:pt x="0" y="1428"/>
                </a:lnTo>
                <a:moveTo>
                  <a:pt x="0" y="1425"/>
                </a:moveTo>
                <a:lnTo>
                  <a:pt x="0" y="1422"/>
                </a:lnTo>
                <a:moveTo>
                  <a:pt x="0" y="1419"/>
                </a:moveTo>
                <a:lnTo>
                  <a:pt x="0" y="1416"/>
                </a:lnTo>
                <a:moveTo>
                  <a:pt x="0" y="1413"/>
                </a:moveTo>
                <a:lnTo>
                  <a:pt x="0" y="1410"/>
                </a:lnTo>
                <a:moveTo>
                  <a:pt x="0" y="1407"/>
                </a:moveTo>
                <a:lnTo>
                  <a:pt x="0" y="1404"/>
                </a:lnTo>
                <a:moveTo>
                  <a:pt x="0" y="1401"/>
                </a:moveTo>
                <a:lnTo>
                  <a:pt x="0" y="1398"/>
                </a:lnTo>
                <a:moveTo>
                  <a:pt x="0" y="1395"/>
                </a:moveTo>
                <a:lnTo>
                  <a:pt x="0" y="1392"/>
                </a:lnTo>
                <a:moveTo>
                  <a:pt x="0" y="1389"/>
                </a:moveTo>
                <a:lnTo>
                  <a:pt x="0" y="1386"/>
                </a:lnTo>
                <a:moveTo>
                  <a:pt x="0" y="1383"/>
                </a:moveTo>
                <a:lnTo>
                  <a:pt x="0" y="1380"/>
                </a:lnTo>
                <a:moveTo>
                  <a:pt x="0" y="1377"/>
                </a:moveTo>
                <a:lnTo>
                  <a:pt x="0" y="1374"/>
                </a:lnTo>
                <a:moveTo>
                  <a:pt x="0" y="1371"/>
                </a:moveTo>
                <a:lnTo>
                  <a:pt x="0" y="1368"/>
                </a:lnTo>
                <a:moveTo>
                  <a:pt x="0" y="1365"/>
                </a:moveTo>
                <a:lnTo>
                  <a:pt x="0" y="1362"/>
                </a:lnTo>
                <a:moveTo>
                  <a:pt x="0" y="1359"/>
                </a:moveTo>
                <a:lnTo>
                  <a:pt x="0" y="1356"/>
                </a:lnTo>
                <a:moveTo>
                  <a:pt x="0" y="1353"/>
                </a:moveTo>
                <a:lnTo>
                  <a:pt x="0" y="1350"/>
                </a:lnTo>
                <a:moveTo>
                  <a:pt x="0" y="1347"/>
                </a:moveTo>
                <a:lnTo>
                  <a:pt x="0" y="1344"/>
                </a:lnTo>
                <a:moveTo>
                  <a:pt x="0" y="1341"/>
                </a:moveTo>
                <a:lnTo>
                  <a:pt x="0" y="1338"/>
                </a:lnTo>
                <a:moveTo>
                  <a:pt x="0" y="1335"/>
                </a:moveTo>
                <a:lnTo>
                  <a:pt x="0" y="1332"/>
                </a:lnTo>
                <a:moveTo>
                  <a:pt x="0" y="1329"/>
                </a:moveTo>
                <a:lnTo>
                  <a:pt x="0" y="1326"/>
                </a:lnTo>
                <a:moveTo>
                  <a:pt x="0" y="1323"/>
                </a:moveTo>
                <a:lnTo>
                  <a:pt x="0" y="1320"/>
                </a:lnTo>
                <a:moveTo>
                  <a:pt x="0" y="1317"/>
                </a:moveTo>
                <a:lnTo>
                  <a:pt x="0" y="1314"/>
                </a:lnTo>
                <a:moveTo>
                  <a:pt x="0" y="1311"/>
                </a:moveTo>
                <a:lnTo>
                  <a:pt x="0" y="1308"/>
                </a:lnTo>
                <a:moveTo>
                  <a:pt x="0" y="1305"/>
                </a:moveTo>
                <a:lnTo>
                  <a:pt x="0" y="1302"/>
                </a:lnTo>
                <a:moveTo>
                  <a:pt x="0" y="1299"/>
                </a:moveTo>
                <a:lnTo>
                  <a:pt x="0" y="1296"/>
                </a:lnTo>
                <a:moveTo>
                  <a:pt x="0" y="1293"/>
                </a:moveTo>
                <a:lnTo>
                  <a:pt x="0" y="1290"/>
                </a:lnTo>
                <a:moveTo>
                  <a:pt x="0" y="1287"/>
                </a:moveTo>
                <a:lnTo>
                  <a:pt x="0" y="1284"/>
                </a:lnTo>
                <a:moveTo>
                  <a:pt x="0" y="1281"/>
                </a:moveTo>
                <a:lnTo>
                  <a:pt x="0" y="1278"/>
                </a:lnTo>
                <a:moveTo>
                  <a:pt x="0" y="1275"/>
                </a:moveTo>
                <a:lnTo>
                  <a:pt x="0" y="1272"/>
                </a:lnTo>
                <a:moveTo>
                  <a:pt x="0" y="1269"/>
                </a:moveTo>
                <a:lnTo>
                  <a:pt x="0" y="1266"/>
                </a:lnTo>
                <a:moveTo>
                  <a:pt x="0" y="1263"/>
                </a:moveTo>
                <a:lnTo>
                  <a:pt x="0" y="1260"/>
                </a:lnTo>
                <a:moveTo>
                  <a:pt x="0" y="1257"/>
                </a:moveTo>
                <a:lnTo>
                  <a:pt x="0" y="1254"/>
                </a:lnTo>
                <a:moveTo>
                  <a:pt x="0" y="1251"/>
                </a:moveTo>
                <a:lnTo>
                  <a:pt x="0" y="1248"/>
                </a:lnTo>
                <a:moveTo>
                  <a:pt x="0" y="1245"/>
                </a:moveTo>
                <a:lnTo>
                  <a:pt x="0" y="1242"/>
                </a:lnTo>
                <a:moveTo>
                  <a:pt x="0" y="1239"/>
                </a:moveTo>
                <a:lnTo>
                  <a:pt x="0" y="1236"/>
                </a:lnTo>
                <a:moveTo>
                  <a:pt x="0" y="1233"/>
                </a:moveTo>
                <a:lnTo>
                  <a:pt x="0" y="1230"/>
                </a:lnTo>
                <a:moveTo>
                  <a:pt x="0" y="1227"/>
                </a:moveTo>
                <a:lnTo>
                  <a:pt x="0" y="1224"/>
                </a:lnTo>
                <a:moveTo>
                  <a:pt x="0" y="1221"/>
                </a:moveTo>
                <a:lnTo>
                  <a:pt x="0" y="1218"/>
                </a:lnTo>
                <a:moveTo>
                  <a:pt x="0" y="1215"/>
                </a:moveTo>
                <a:lnTo>
                  <a:pt x="0" y="1212"/>
                </a:lnTo>
                <a:moveTo>
                  <a:pt x="0" y="1209"/>
                </a:moveTo>
                <a:lnTo>
                  <a:pt x="0" y="1206"/>
                </a:lnTo>
                <a:moveTo>
                  <a:pt x="0" y="1203"/>
                </a:moveTo>
                <a:lnTo>
                  <a:pt x="0" y="1200"/>
                </a:lnTo>
                <a:moveTo>
                  <a:pt x="0" y="1197"/>
                </a:moveTo>
                <a:lnTo>
                  <a:pt x="0" y="1194"/>
                </a:lnTo>
                <a:moveTo>
                  <a:pt x="0" y="1191"/>
                </a:moveTo>
                <a:lnTo>
                  <a:pt x="0" y="1188"/>
                </a:lnTo>
                <a:moveTo>
                  <a:pt x="0" y="1185"/>
                </a:moveTo>
                <a:lnTo>
                  <a:pt x="0" y="1182"/>
                </a:lnTo>
                <a:moveTo>
                  <a:pt x="0" y="1179"/>
                </a:moveTo>
                <a:lnTo>
                  <a:pt x="0" y="1176"/>
                </a:lnTo>
                <a:moveTo>
                  <a:pt x="0" y="1173"/>
                </a:moveTo>
                <a:lnTo>
                  <a:pt x="0" y="1170"/>
                </a:lnTo>
                <a:moveTo>
                  <a:pt x="0" y="1167"/>
                </a:moveTo>
                <a:lnTo>
                  <a:pt x="0" y="1164"/>
                </a:lnTo>
                <a:moveTo>
                  <a:pt x="0" y="1161"/>
                </a:moveTo>
                <a:lnTo>
                  <a:pt x="0" y="1158"/>
                </a:lnTo>
                <a:moveTo>
                  <a:pt x="0" y="1155"/>
                </a:moveTo>
                <a:lnTo>
                  <a:pt x="0" y="1152"/>
                </a:lnTo>
                <a:moveTo>
                  <a:pt x="0" y="1149"/>
                </a:moveTo>
                <a:lnTo>
                  <a:pt x="0" y="1146"/>
                </a:lnTo>
                <a:moveTo>
                  <a:pt x="0" y="1143"/>
                </a:moveTo>
                <a:lnTo>
                  <a:pt x="0" y="1140"/>
                </a:lnTo>
                <a:moveTo>
                  <a:pt x="0" y="1137"/>
                </a:moveTo>
                <a:lnTo>
                  <a:pt x="0" y="1134"/>
                </a:lnTo>
                <a:moveTo>
                  <a:pt x="0" y="1131"/>
                </a:moveTo>
                <a:lnTo>
                  <a:pt x="0" y="1128"/>
                </a:lnTo>
                <a:moveTo>
                  <a:pt x="0" y="1125"/>
                </a:moveTo>
                <a:lnTo>
                  <a:pt x="0" y="1122"/>
                </a:lnTo>
                <a:moveTo>
                  <a:pt x="0" y="1119"/>
                </a:moveTo>
                <a:lnTo>
                  <a:pt x="0" y="1116"/>
                </a:lnTo>
                <a:moveTo>
                  <a:pt x="0" y="1113"/>
                </a:moveTo>
                <a:lnTo>
                  <a:pt x="0" y="1110"/>
                </a:lnTo>
                <a:moveTo>
                  <a:pt x="0" y="1107"/>
                </a:moveTo>
                <a:lnTo>
                  <a:pt x="0" y="1104"/>
                </a:lnTo>
                <a:moveTo>
                  <a:pt x="0" y="1101"/>
                </a:moveTo>
                <a:lnTo>
                  <a:pt x="0" y="1098"/>
                </a:lnTo>
                <a:moveTo>
                  <a:pt x="0" y="1095"/>
                </a:moveTo>
                <a:lnTo>
                  <a:pt x="0" y="1092"/>
                </a:lnTo>
                <a:moveTo>
                  <a:pt x="0" y="1089"/>
                </a:moveTo>
                <a:lnTo>
                  <a:pt x="0" y="1086"/>
                </a:lnTo>
                <a:moveTo>
                  <a:pt x="0" y="1083"/>
                </a:moveTo>
                <a:lnTo>
                  <a:pt x="0" y="1080"/>
                </a:lnTo>
                <a:moveTo>
                  <a:pt x="0" y="1077"/>
                </a:moveTo>
                <a:lnTo>
                  <a:pt x="0" y="1074"/>
                </a:lnTo>
                <a:moveTo>
                  <a:pt x="0" y="1071"/>
                </a:moveTo>
                <a:lnTo>
                  <a:pt x="0" y="1068"/>
                </a:lnTo>
                <a:moveTo>
                  <a:pt x="0" y="1065"/>
                </a:moveTo>
                <a:lnTo>
                  <a:pt x="0" y="1062"/>
                </a:lnTo>
                <a:moveTo>
                  <a:pt x="0" y="1059"/>
                </a:moveTo>
                <a:lnTo>
                  <a:pt x="0" y="1056"/>
                </a:lnTo>
                <a:moveTo>
                  <a:pt x="0" y="1053"/>
                </a:moveTo>
                <a:lnTo>
                  <a:pt x="0" y="1050"/>
                </a:lnTo>
                <a:moveTo>
                  <a:pt x="0" y="1047"/>
                </a:moveTo>
                <a:lnTo>
                  <a:pt x="0" y="1044"/>
                </a:lnTo>
                <a:moveTo>
                  <a:pt x="0" y="1041"/>
                </a:moveTo>
                <a:lnTo>
                  <a:pt x="0" y="1038"/>
                </a:lnTo>
                <a:moveTo>
                  <a:pt x="0" y="1035"/>
                </a:moveTo>
                <a:lnTo>
                  <a:pt x="0" y="1032"/>
                </a:lnTo>
                <a:moveTo>
                  <a:pt x="0" y="1029"/>
                </a:moveTo>
                <a:lnTo>
                  <a:pt x="0" y="1026"/>
                </a:lnTo>
                <a:moveTo>
                  <a:pt x="0" y="1023"/>
                </a:moveTo>
                <a:lnTo>
                  <a:pt x="0" y="1020"/>
                </a:lnTo>
                <a:moveTo>
                  <a:pt x="0" y="1017"/>
                </a:moveTo>
                <a:lnTo>
                  <a:pt x="0" y="1014"/>
                </a:lnTo>
                <a:moveTo>
                  <a:pt x="0" y="1011"/>
                </a:moveTo>
                <a:lnTo>
                  <a:pt x="0" y="1008"/>
                </a:lnTo>
                <a:moveTo>
                  <a:pt x="0" y="1005"/>
                </a:moveTo>
                <a:lnTo>
                  <a:pt x="0" y="1002"/>
                </a:lnTo>
                <a:moveTo>
                  <a:pt x="0" y="999"/>
                </a:moveTo>
                <a:lnTo>
                  <a:pt x="0" y="996"/>
                </a:lnTo>
                <a:moveTo>
                  <a:pt x="0" y="993"/>
                </a:moveTo>
                <a:lnTo>
                  <a:pt x="0" y="990"/>
                </a:lnTo>
                <a:moveTo>
                  <a:pt x="0" y="987"/>
                </a:moveTo>
                <a:lnTo>
                  <a:pt x="0" y="984"/>
                </a:lnTo>
                <a:moveTo>
                  <a:pt x="0" y="981"/>
                </a:moveTo>
                <a:lnTo>
                  <a:pt x="0" y="978"/>
                </a:lnTo>
                <a:moveTo>
                  <a:pt x="0" y="975"/>
                </a:moveTo>
                <a:lnTo>
                  <a:pt x="0" y="972"/>
                </a:lnTo>
                <a:moveTo>
                  <a:pt x="0" y="969"/>
                </a:moveTo>
                <a:lnTo>
                  <a:pt x="0" y="966"/>
                </a:lnTo>
                <a:moveTo>
                  <a:pt x="0" y="963"/>
                </a:moveTo>
                <a:lnTo>
                  <a:pt x="0" y="960"/>
                </a:lnTo>
                <a:moveTo>
                  <a:pt x="0" y="957"/>
                </a:moveTo>
                <a:lnTo>
                  <a:pt x="0" y="954"/>
                </a:lnTo>
                <a:moveTo>
                  <a:pt x="0" y="951"/>
                </a:moveTo>
                <a:lnTo>
                  <a:pt x="0" y="948"/>
                </a:lnTo>
                <a:moveTo>
                  <a:pt x="0" y="945"/>
                </a:moveTo>
                <a:lnTo>
                  <a:pt x="0" y="942"/>
                </a:lnTo>
                <a:moveTo>
                  <a:pt x="0" y="939"/>
                </a:moveTo>
                <a:lnTo>
                  <a:pt x="0" y="936"/>
                </a:lnTo>
                <a:moveTo>
                  <a:pt x="0" y="933"/>
                </a:moveTo>
                <a:lnTo>
                  <a:pt x="0" y="930"/>
                </a:lnTo>
                <a:moveTo>
                  <a:pt x="0" y="927"/>
                </a:moveTo>
                <a:lnTo>
                  <a:pt x="0" y="924"/>
                </a:lnTo>
                <a:moveTo>
                  <a:pt x="0" y="921"/>
                </a:moveTo>
                <a:lnTo>
                  <a:pt x="0" y="918"/>
                </a:lnTo>
                <a:moveTo>
                  <a:pt x="0" y="915"/>
                </a:moveTo>
                <a:lnTo>
                  <a:pt x="0" y="912"/>
                </a:lnTo>
                <a:moveTo>
                  <a:pt x="0" y="909"/>
                </a:moveTo>
                <a:lnTo>
                  <a:pt x="0" y="906"/>
                </a:lnTo>
                <a:moveTo>
                  <a:pt x="0" y="903"/>
                </a:moveTo>
                <a:lnTo>
                  <a:pt x="0" y="900"/>
                </a:lnTo>
                <a:moveTo>
                  <a:pt x="0" y="897"/>
                </a:moveTo>
                <a:lnTo>
                  <a:pt x="0" y="894"/>
                </a:lnTo>
                <a:moveTo>
                  <a:pt x="0" y="891"/>
                </a:moveTo>
                <a:lnTo>
                  <a:pt x="0" y="888"/>
                </a:lnTo>
                <a:moveTo>
                  <a:pt x="0" y="885"/>
                </a:moveTo>
                <a:lnTo>
                  <a:pt x="0" y="882"/>
                </a:lnTo>
                <a:moveTo>
                  <a:pt x="0" y="879"/>
                </a:moveTo>
                <a:lnTo>
                  <a:pt x="0" y="876"/>
                </a:lnTo>
                <a:moveTo>
                  <a:pt x="0" y="873"/>
                </a:moveTo>
                <a:lnTo>
                  <a:pt x="0" y="870"/>
                </a:lnTo>
                <a:moveTo>
                  <a:pt x="0" y="867"/>
                </a:moveTo>
                <a:lnTo>
                  <a:pt x="0" y="864"/>
                </a:lnTo>
                <a:moveTo>
                  <a:pt x="0" y="861"/>
                </a:moveTo>
                <a:lnTo>
                  <a:pt x="0" y="858"/>
                </a:lnTo>
                <a:moveTo>
                  <a:pt x="0" y="855"/>
                </a:moveTo>
                <a:lnTo>
                  <a:pt x="0" y="852"/>
                </a:lnTo>
                <a:moveTo>
                  <a:pt x="0" y="849"/>
                </a:moveTo>
                <a:lnTo>
                  <a:pt x="0" y="846"/>
                </a:lnTo>
                <a:moveTo>
                  <a:pt x="0" y="843"/>
                </a:moveTo>
                <a:lnTo>
                  <a:pt x="0" y="840"/>
                </a:lnTo>
                <a:moveTo>
                  <a:pt x="0" y="837"/>
                </a:moveTo>
                <a:lnTo>
                  <a:pt x="0" y="834"/>
                </a:lnTo>
                <a:moveTo>
                  <a:pt x="0" y="831"/>
                </a:moveTo>
                <a:lnTo>
                  <a:pt x="0" y="828"/>
                </a:lnTo>
                <a:moveTo>
                  <a:pt x="0" y="825"/>
                </a:moveTo>
                <a:lnTo>
                  <a:pt x="0" y="822"/>
                </a:lnTo>
                <a:moveTo>
                  <a:pt x="0" y="819"/>
                </a:moveTo>
                <a:lnTo>
                  <a:pt x="0" y="816"/>
                </a:lnTo>
                <a:moveTo>
                  <a:pt x="0" y="813"/>
                </a:moveTo>
                <a:lnTo>
                  <a:pt x="0" y="810"/>
                </a:lnTo>
                <a:moveTo>
                  <a:pt x="0" y="807"/>
                </a:moveTo>
                <a:lnTo>
                  <a:pt x="0" y="804"/>
                </a:lnTo>
                <a:moveTo>
                  <a:pt x="0" y="801"/>
                </a:moveTo>
                <a:lnTo>
                  <a:pt x="0" y="798"/>
                </a:lnTo>
                <a:moveTo>
                  <a:pt x="0" y="795"/>
                </a:moveTo>
                <a:lnTo>
                  <a:pt x="0" y="792"/>
                </a:lnTo>
                <a:moveTo>
                  <a:pt x="0" y="789"/>
                </a:moveTo>
                <a:lnTo>
                  <a:pt x="0" y="786"/>
                </a:lnTo>
                <a:moveTo>
                  <a:pt x="0" y="783"/>
                </a:moveTo>
                <a:lnTo>
                  <a:pt x="0" y="780"/>
                </a:lnTo>
                <a:moveTo>
                  <a:pt x="0" y="777"/>
                </a:moveTo>
                <a:lnTo>
                  <a:pt x="0" y="774"/>
                </a:lnTo>
                <a:moveTo>
                  <a:pt x="0" y="771"/>
                </a:moveTo>
                <a:lnTo>
                  <a:pt x="0" y="768"/>
                </a:lnTo>
                <a:moveTo>
                  <a:pt x="0" y="765"/>
                </a:moveTo>
                <a:lnTo>
                  <a:pt x="0" y="762"/>
                </a:lnTo>
                <a:moveTo>
                  <a:pt x="0" y="759"/>
                </a:moveTo>
                <a:lnTo>
                  <a:pt x="0" y="756"/>
                </a:lnTo>
                <a:moveTo>
                  <a:pt x="0" y="753"/>
                </a:moveTo>
                <a:lnTo>
                  <a:pt x="0" y="750"/>
                </a:lnTo>
                <a:moveTo>
                  <a:pt x="0" y="747"/>
                </a:moveTo>
                <a:lnTo>
                  <a:pt x="0" y="744"/>
                </a:lnTo>
                <a:moveTo>
                  <a:pt x="0" y="741"/>
                </a:moveTo>
                <a:lnTo>
                  <a:pt x="0" y="738"/>
                </a:lnTo>
                <a:moveTo>
                  <a:pt x="0" y="735"/>
                </a:moveTo>
                <a:lnTo>
                  <a:pt x="0" y="732"/>
                </a:lnTo>
                <a:moveTo>
                  <a:pt x="0" y="729"/>
                </a:moveTo>
                <a:lnTo>
                  <a:pt x="0" y="726"/>
                </a:lnTo>
                <a:moveTo>
                  <a:pt x="0" y="723"/>
                </a:moveTo>
                <a:lnTo>
                  <a:pt x="0" y="720"/>
                </a:lnTo>
                <a:moveTo>
                  <a:pt x="0" y="717"/>
                </a:moveTo>
                <a:lnTo>
                  <a:pt x="0" y="714"/>
                </a:lnTo>
                <a:moveTo>
                  <a:pt x="0" y="711"/>
                </a:moveTo>
                <a:lnTo>
                  <a:pt x="0" y="708"/>
                </a:lnTo>
                <a:moveTo>
                  <a:pt x="0" y="705"/>
                </a:moveTo>
                <a:lnTo>
                  <a:pt x="0" y="702"/>
                </a:lnTo>
                <a:moveTo>
                  <a:pt x="0" y="699"/>
                </a:moveTo>
                <a:lnTo>
                  <a:pt x="0" y="696"/>
                </a:lnTo>
                <a:moveTo>
                  <a:pt x="0" y="693"/>
                </a:moveTo>
                <a:lnTo>
                  <a:pt x="0" y="690"/>
                </a:lnTo>
                <a:moveTo>
                  <a:pt x="0" y="687"/>
                </a:moveTo>
                <a:lnTo>
                  <a:pt x="0" y="684"/>
                </a:lnTo>
                <a:moveTo>
                  <a:pt x="0" y="681"/>
                </a:moveTo>
                <a:lnTo>
                  <a:pt x="0" y="678"/>
                </a:lnTo>
                <a:moveTo>
                  <a:pt x="0" y="675"/>
                </a:moveTo>
                <a:lnTo>
                  <a:pt x="0" y="672"/>
                </a:lnTo>
                <a:moveTo>
                  <a:pt x="0" y="669"/>
                </a:moveTo>
                <a:lnTo>
                  <a:pt x="0" y="666"/>
                </a:lnTo>
                <a:moveTo>
                  <a:pt x="0" y="663"/>
                </a:moveTo>
                <a:lnTo>
                  <a:pt x="0" y="660"/>
                </a:lnTo>
                <a:moveTo>
                  <a:pt x="0" y="657"/>
                </a:moveTo>
                <a:lnTo>
                  <a:pt x="0" y="654"/>
                </a:lnTo>
                <a:moveTo>
                  <a:pt x="0" y="651"/>
                </a:moveTo>
                <a:lnTo>
                  <a:pt x="0" y="648"/>
                </a:lnTo>
                <a:moveTo>
                  <a:pt x="0" y="645"/>
                </a:moveTo>
                <a:lnTo>
                  <a:pt x="0" y="642"/>
                </a:lnTo>
                <a:moveTo>
                  <a:pt x="0" y="639"/>
                </a:moveTo>
                <a:lnTo>
                  <a:pt x="0" y="636"/>
                </a:lnTo>
                <a:moveTo>
                  <a:pt x="0" y="633"/>
                </a:moveTo>
                <a:lnTo>
                  <a:pt x="0" y="630"/>
                </a:lnTo>
                <a:moveTo>
                  <a:pt x="0" y="627"/>
                </a:moveTo>
                <a:lnTo>
                  <a:pt x="0" y="624"/>
                </a:lnTo>
                <a:moveTo>
                  <a:pt x="0" y="621"/>
                </a:moveTo>
                <a:lnTo>
                  <a:pt x="0" y="618"/>
                </a:lnTo>
                <a:moveTo>
                  <a:pt x="0" y="615"/>
                </a:moveTo>
                <a:lnTo>
                  <a:pt x="0" y="612"/>
                </a:lnTo>
                <a:moveTo>
                  <a:pt x="0" y="609"/>
                </a:moveTo>
                <a:lnTo>
                  <a:pt x="0" y="606"/>
                </a:lnTo>
                <a:moveTo>
                  <a:pt x="0" y="603"/>
                </a:moveTo>
                <a:lnTo>
                  <a:pt x="0" y="600"/>
                </a:lnTo>
                <a:moveTo>
                  <a:pt x="0" y="597"/>
                </a:moveTo>
                <a:lnTo>
                  <a:pt x="0" y="594"/>
                </a:lnTo>
                <a:moveTo>
                  <a:pt x="0" y="591"/>
                </a:moveTo>
                <a:lnTo>
                  <a:pt x="0" y="588"/>
                </a:lnTo>
                <a:moveTo>
                  <a:pt x="0" y="585"/>
                </a:moveTo>
                <a:lnTo>
                  <a:pt x="0" y="582"/>
                </a:lnTo>
                <a:moveTo>
                  <a:pt x="0" y="579"/>
                </a:moveTo>
                <a:lnTo>
                  <a:pt x="0" y="576"/>
                </a:lnTo>
                <a:moveTo>
                  <a:pt x="0" y="573"/>
                </a:moveTo>
                <a:lnTo>
                  <a:pt x="0" y="570"/>
                </a:lnTo>
                <a:moveTo>
                  <a:pt x="0" y="567"/>
                </a:moveTo>
                <a:lnTo>
                  <a:pt x="0" y="564"/>
                </a:lnTo>
                <a:moveTo>
                  <a:pt x="0" y="561"/>
                </a:moveTo>
                <a:lnTo>
                  <a:pt x="0" y="558"/>
                </a:lnTo>
                <a:moveTo>
                  <a:pt x="0" y="555"/>
                </a:moveTo>
                <a:lnTo>
                  <a:pt x="0" y="552"/>
                </a:lnTo>
                <a:moveTo>
                  <a:pt x="0" y="549"/>
                </a:moveTo>
                <a:lnTo>
                  <a:pt x="0" y="546"/>
                </a:lnTo>
                <a:moveTo>
                  <a:pt x="0" y="543"/>
                </a:moveTo>
                <a:lnTo>
                  <a:pt x="0" y="540"/>
                </a:lnTo>
                <a:moveTo>
                  <a:pt x="0" y="537"/>
                </a:moveTo>
                <a:lnTo>
                  <a:pt x="0" y="534"/>
                </a:lnTo>
                <a:moveTo>
                  <a:pt x="0" y="531"/>
                </a:moveTo>
                <a:lnTo>
                  <a:pt x="0" y="528"/>
                </a:lnTo>
                <a:moveTo>
                  <a:pt x="0" y="525"/>
                </a:moveTo>
                <a:lnTo>
                  <a:pt x="0" y="522"/>
                </a:lnTo>
                <a:moveTo>
                  <a:pt x="0" y="519"/>
                </a:moveTo>
                <a:lnTo>
                  <a:pt x="0" y="516"/>
                </a:lnTo>
                <a:moveTo>
                  <a:pt x="0" y="513"/>
                </a:moveTo>
                <a:lnTo>
                  <a:pt x="0" y="510"/>
                </a:lnTo>
                <a:moveTo>
                  <a:pt x="0" y="507"/>
                </a:moveTo>
                <a:lnTo>
                  <a:pt x="0" y="504"/>
                </a:lnTo>
                <a:moveTo>
                  <a:pt x="0" y="501"/>
                </a:moveTo>
                <a:lnTo>
                  <a:pt x="0" y="498"/>
                </a:lnTo>
                <a:moveTo>
                  <a:pt x="0" y="495"/>
                </a:moveTo>
                <a:lnTo>
                  <a:pt x="0" y="492"/>
                </a:lnTo>
                <a:moveTo>
                  <a:pt x="0" y="489"/>
                </a:moveTo>
                <a:lnTo>
                  <a:pt x="0" y="486"/>
                </a:lnTo>
                <a:moveTo>
                  <a:pt x="0" y="483"/>
                </a:moveTo>
                <a:lnTo>
                  <a:pt x="0" y="480"/>
                </a:lnTo>
                <a:moveTo>
                  <a:pt x="0" y="477"/>
                </a:moveTo>
                <a:lnTo>
                  <a:pt x="0" y="474"/>
                </a:lnTo>
                <a:moveTo>
                  <a:pt x="0" y="471"/>
                </a:moveTo>
                <a:lnTo>
                  <a:pt x="0" y="468"/>
                </a:lnTo>
                <a:moveTo>
                  <a:pt x="0" y="465"/>
                </a:moveTo>
                <a:lnTo>
                  <a:pt x="0" y="462"/>
                </a:lnTo>
                <a:moveTo>
                  <a:pt x="0" y="459"/>
                </a:moveTo>
                <a:lnTo>
                  <a:pt x="0" y="456"/>
                </a:lnTo>
                <a:moveTo>
                  <a:pt x="0" y="453"/>
                </a:moveTo>
                <a:lnTo>
                  <a:pt x="0" y="450"/>
                </a:lnTo>
                <a:moveTo>
                  <a:pt x="0" y="447"/>
                </a:moveTo>
                <a:lnTo>
                  <a:pt x="0" y="444"/>
                </a:lnTo>
                <a:moveTo>
                  <a:pt x="0" y="441"/>
                </a:moveTo>
                <a:lnTo>
                  <a:pt x="0" y="438"/>
                </a:lnTo>
                <a:moveTo>
                  <a:pt x="0" y="435"/>
                </a:moveTo>
                <a:lnTo>
                  <a:pt x="0" y="432"/>
                </a:lnTo>
                <a:moveTo>
                  <a:pt x="0" y="429"/>
                </a:moveTo>
                <a:lnTo>
                  <a:pt x="0" y="426"/>
                </a:lnTo>
                <a:moveTo>
                  <a:pt x="0" y="423"/>
                </a:moveTo>
                <a:lnTo>
                  <a:pt x="0" y="420"/>
                </a:lnTo>
                <a:moveTo>
                  <a:pt x="0" y="417"/>
                </a:moveTo>
                <a:lnTo>
                  <a:pt x="0" y="414"/>
                </a:lnTo>
                <a:moveTo>
                  <a:pt x="0" y="411"/>
                </a:moveTo>
                <a:lnTo>
                  <a:pt x="0" y="408"/>
                </a:lnTo>
                <a:moveTo>
                  <a:pt x="0" y="405"/>
                </a:moveTo>
                <a:lnTo>
                  <a:pt x="0" y="402"/>
                </a:lnTo>
                <a:moveTo>
                  <a:pt x="0" y="399"/>
                </a:moveTo>
                <a:lnTo>
                  <a:pt x="0" y="396"/>
                </a:lnTo>
                <a:moveTo>
                  <a:pt x="0" y="393"/>
                </a:moveTo>
                <a:lnTo>
                  <a:pt x="0" y="390"/>
                </a:lnTo>
                <a:moveTo>
                  <a:pt x="0" y="387"/>
                </a:moveTo>
                <a:lnTo>
                  <a:pt x="0" y="384"/>
                </a:lnTo>
                <a:moveTo>
                  <a:pt x="0" y="381"/>
                </a:moveTo>
                <a:lnTo>
                  <a:pt x="0" y="378"/>
                </a:lnTo>
                <a:moveTo>
                  <a:pt x="0" y="375"/>
                </a:moveTo>
                <a:lnTo>
                  <a:pt x="0" y="372"/>
                </a:lnTo>
                <a:moveTo>
                  <a:pt x="0" y="369"/>
                </a:moveTo>
                <a:lnTo>
                  <a:pt x="0" y="366"/>
                </a:lnTo>
                <a:moveTo>
                  <a:pt x="0" y="363"/>
                </a:moveTo>
                <a:lnTo>
                  <a:pt x="0" y="360"/>
                </a:lnTo>
                <a:moveTo>
                  <a:pt x="0" y="357"/>
                </a:moveTo>
                <a:lnTo>
                  <a:pt x="0" y="354"/>
                </a:lnTo>
                <a:moveTo>
                  <a:pt x="0" y="351"/>
                </a:moveTo>
                <a:lnTo>
                  <a:pt x="0" y="348"/>
                </a:lnTo>
                <a:moveTo>
                  <a:pt x="0" y="345"/>
                </a:moveTo>
                <a:lnTo>
                  <a:pt x="0" y="342"/>
                </a:lnTo>
                <a:moveTo>
                  <a:pt x="0" y="339"/>
                </a:moveTo>
                <a:lnTo>
                  <a:pt x="0" y="336"/>
                </a:lnTo>
                <a:moveTo>
                  <a:pt x="0" y="333"/>
                </a:moveTo>
                <a:lnTo>
                  <a:pt x="0" y="330"/>
                </a:lnTo>
                <a:moveTo>
                  <a:pt x="0" y="327"/>
                </a:moveTo>
                <a:lnTo>
                  <a:pt x="0" y="324"/>
                </a:lnTo>
                <a:moveTo>
                  <a:pt x="0" y="321"/>
                </a:moveTo>
                <a:lnTo>
                  <a:pt x="0" y="318"/>
                </a:lnTo>
                <a:moveTo>
                  <a:pt x="0" y="315"/>
                </a:moveTo>
                <a:lnTo>
                  <a:pt x="0" y="312"/>
                </a:lnTo>
                <a:moveTo>
                  <a:pt x="0" y="309"/>
                </a:moveTo>
                <a:lnTo>
                  <a:pt x="0" y="306"/>
                </a:lnTo>
                <a:moveTo>
                  <a:pt x="0" y="303"/>
                </a:moveTo>
                <a:lnTo>
                  <a:pt x="0" y="300"/>
                </a:lnTo>
                <a:moveTo>
                  <a:pt x="0" y="297"/>
                </a:moveTo>
                <a:lnTo>
                  <a:pt x="0" y="294"/>
                </a:lnTo>
                <a:moveTo>
                  <a:pt x="0" y="291"/>
                </a:moveTo>
                <a:lnTo>
                  <a:pt x="0" y="288"/>
                </a:lnTo>
                <a:moveTo>
                  <a:pt x="0" y="285"/>
                </a:moveTo>
                <a:lnTo>
                  <a:pt x="0" y="282"/>
                </a:lnTo>
                <a:moveTo>
                  <a:pt x="0" y="279"/>
                </a:moveTo>
                <a:lnTo>
                  <a:pt x="0" y="276"/>
                </a:lnTo>
                <a:moveTo>
                  <a:pt x="0" y="273"/>
                </a:moveTo>
                <a:lnTo>
                  <a:pt x="0" y="270"/>
                </a:lnTo>
                <a:moveTo>
                  <a:pt x="0" y="267"/>
                </a:moveTo>
                <a:lnTo>
                  <a:pt x="0" y="264"/>
                </a:lnTo>
                <a:moveTo>
                  <a:pt x="0" y="261"/>
                </a:moveTo>
                <a:lnTo>
                  <a:pt x="0" y="258"/>
                </a:lnTo>
                <a:moveTo>
                  <a:pt x="0" y="255"/>
                </a:moveTo>
                <a:lnTo>
                  <a:pt x="0" y="252"/>
                </a:lnTo>
                <a:moveTo>
                  <a:pt x="0" y="249"/>
                </a:moveTo>
                <a:lnTo>
                  <a:pt x="0" y="246"/>
                </a:lnTo>
                <a:moveTo>
                  <a:pt x="0" y="243"/>
                </a:moveTo>
                <a:lnTo>
                  <a:pt x="0" y="240"/>
                </a:lnTo>
                <a:moveTo>
                  <a:pt x="0" y="237"/>
                </a:moveTo>
                <a:lnTo>
                  <a:pt x="0" y="234"/>
                </a:lnTo>
                <a:moveTo>
                  <a:pt x="0" y="231"/>
                </a:moveTo>
                <a:lnTo>
                  <a:pt x="0" y="228"/>
                </a:lnTo>
                <a:moveTo>
                  <a:pt x="0" y="225"/>
                </a:moveTo>
                <a:lnTo>
                  <a:pt x="0" y="222"/>
                </a:lnTo>
                <a:moveTo>
                  <a:pt x="0" y="219"/>
                </a:moveTo>
                <a:lnTo>
                  <a:pt x="0" y="216"/>
                </a:lnTo>
                <a:moveTo>
                  <a:pt x="0" y="213"/>
                </a:moveTo>
                <a:lnTo>
                  <a:pt x="0" y="210"/>
                </a:lnTo>
                <a:moveTo>
                  <a:pt x="0" y="207"/>
                </a:moveTo>
                <a:lnTo>
                  <a:pt x="0" y="204"/>
                </a:lnTo>
                <a:moveTo>
                  <a:pt x="0" y="201"/>
                </a:moveTo>
                <a:lnTo>
                  <a:pt x="0" y="198"/>
                </a:lnTo>
                <a:moveTo>
                  <a:pt x="0" y="195"/>
                </a:moveTo>
                <a:lnTo>
                  <a:pt x="0" y="192"/>
                </a:lnTo>
                <a:moveTo>
                  <a:pt x="0" y="189"/>
                </a:moveTo>
                <a:lnTo>
                  <a:pt x="0" y="186"/>
                </a:lnTo>
                <a:moveTo>
                  <a:pt x="0" y="183"/>
                </a:moveTo>
                <a:lnTo>
                  <a:pt x="0" y="180"/>
                </a:lnTo>
                <a:moveTo>
                  <a:pt x="0" y="177"/>
                </a:moveTo>
                <a:lnTo>
                  <a:pt x="0" y="174"/>
                </a:lnTo>
                <a:moveTo>
                  <a:pt x="0" y="171"/>
                </a:moveTo>
                <a:lnTo>
                  <a:pt x="0" y="168"/>
                </a:lnTo>
                <a:moveTo>
                  <a:pt x="0" y="165"/>
                </a:moveTo>
                <a:lnTo>
                  <a:pt x="0" y="162"/>
                </a:lnTo>
                <a:moveTo>
                  <a:pt x="0" y="159"/>
                </a:moveTo>
                <a:lnTo>
                  <a:pt x="0" y="156"/>
                </a:lnTo>
                <a:moveTo>
                  <a:pt x="0" y="153"/>
                </a:moveTo>
                <a:lnTo>
                  <a:pt x="0" y="150"/>
                </a:lnTo>
                <a:moveTo>
                  <a:pt x="0" y="147"/>
                </a:moveTo>
                <a:lnTo>
                  <a:pt x="0" y="144"/>
                </a:lnTo>
                <a:moveTo>
                  <a:pt x="0" y="141"/>
                </a:moveTo>
                <a:lnTo>
                  <a:pt x="0" y="138"/>
                </a:lnTo>
                <a:moveTo>
                  <a:pt x="0" y="135"/>
                </a:moveTo>
                <a:lnTo>
                  <a:pt x="0" y="132"/>
                </a:lnTo>
                <a:moveTo>
                  <a:pt x="0" y="129"/>
                </a:moveTo>
                <a:lnTo>
                  <a:pt x="0" y="126"/>
                </a:lnTo>
                <a:moveTo>
                  <a:pt x="0" y="123"/>
                </a:moveTo>
                <a:lnTo>
                  <a:pt x="0" y="120"/>
                </a:lnTo>
                <a:moveTo>
                  <a:pt x="0" y="117"/>
                </a:moveTo>
                <a:lnTo>
                  <a:pt x="0" y="114"/>
                </a:lnTo>
                <a:moveTo>
                  <a:pt x="0" y="111"/>
                </a:moveTo>
                <a:lnTo>
                  <a:pt x="0" y="108"/>
                </a:lnTo>
                <a:moveTo>
                  <a:pt x="0" y="105"/>
                </a:moveTo>
                <a:lnTo>
                  <a:pt x="0" y="102"/>
                </a:lnTo>
                <a:moveTo>
                  <a:pt x="0" y="99"/>
                </a:moveTo>
                <a:lnTo>
                  <a:pt x="0" y="96"/>
                </a:lnTo>
                <a:moveTo>
                  <a:pt x="0" y="93"/>
                </a:moveTo>
                <a:lnTo>
                  <a:pt x="0" y="90"/>
                </a:lnTo>
                <a:moveTo>
                  <a:pt x="0" y="87"/>
                </a:moveTo>
                <a:lnTo>
                  <a:pt x="0" y="84"/>
                </a:lnTo>
                <a:moveTo>
                  <a:pt x="0" y="81"/>
                </a:moveTo>
                <a:lnTo>
                  <a:pt x="0" y="78"/>
                </a:lnTo>
                <a:moveTo>
                  <a:pt x="0" y="75"/>
                </a:moveTo>
                <a:lnTo>
                  <a:pt x="0" y="72"/>
                </a:lnTo>
                <a:moveTo>
                  <a:pt x="0" y="69"/>
                </a:moveTo>
                <a:lnTo>
                  <a:pt x="0" y="66"/>
                </a:lnTo>
                <a:moveTo>
                  <a:pt x="0" y="63"/>
                </a:moveTo>
                <a:lnTo>
                  <a:pt x="0" y="60"/>
                </a:lnTo>
                <a:moveTo>
                  <a:pt x="0" y="57"/>
                </a:moveTo>
                <a:lnTo>
                  <a:pt x="0" y="54"/>
                </a:lnTo>
                <a:moveTo>
                  <a:pt x="0" y="51"/>
                </a:moveTo>
                <a:lnTo>
                  <a:pt x="0" y="48"/>
                </a:lnTo>
                <a:moveTo>
                  <a:pt x="0" y="45"/>
                </a:moveTo>
                <a:lnTo>
                  <a:pt x="0" y="42"/>
                </a:lnTo>
                <a:moveTo>
                  <a:pt x="0" y="39"/>
                </a:moveTo>
                <a:lnTo>
                  <a:pt x="0" y="36"/>
                </a:lnTo>
                <a:moveTo>
                  <a:pt x="0" y="33"/>
                </a:moveTo>
                <a:lnTo>
                  <a:pt x="0" y="30"/>
                </a:lnTo>
                <a:moveTo>
                  <a:pt x="0" y="27"/>
                </a:moveTo>
                <a:lnTo>
                  <a:pt x="0" y="24"/>
                </a:lnTo>
                <a:moveTo>
                  <a:pt x="0" y="21"/>
                </a:moveTo>
                <a:lnTo>
                  <a:pt x="0" y="18"/>
                </a:lnTo>
                <a:moveTo>
                  <a:pt x="0" y="15"/>
                </a:moveTo>
                <a:lnTo>
                  <a:pt x="0" y="12"/>
                </a:lnTo>
                <a:moveTo>
                  <a:pt x="0" y="9"/>
                </a:moveTo>
                <a:lnTo>
                  <a:pt x="0" y="6"/>
                </a:lnTo>
                <a:moveTo>
                  <a:pt x="0" y="3"/>
                </a:moveTo>
                <a:lnTo>
                  <a:pt x="0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2135189" y="6137276"/>
            <a:ext cx="1587" cy="730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4140200" y="6137276"/>
            <a:ext cx="1588" cy="730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6142039" y="6137276"/>
            <a:ext cx="1587" cy="730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8143875" y="6137276"/>
            <a:ext cx="1588" cy="730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10148889" y="6137276"/>
            <a:ext cx="1587" cy="730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 flipH="1">
            <a:off x="2092326" y="6167439"/>
            <a:ext cx="730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 flipH="1">
            <a:off x="2092326" y="5365750"/>
            <a:ext cx="730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2092326" y="4568825"/>
            <a:ext cx="730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H="1">
            <a:off x="2092326" y="3767139"/>
            <a:ext cx="730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H="1">
            <a:off x="2092326" y="2970214"/>
            <a:ext cx="730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 flipH="1">
            <a:off x="2092326" y="2170114"/>
            <a:ext cx="730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H="1">
            <a:off x="2092326" y="1371600"/>
            <a:ext cx="730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 flipH="1">
            <a:off x="2092326" y="571500"/>
            <a:ext cx="730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09" name="Rectangle 21"/>
          <p:cNvSpPr>
            <a:spLocks noChangeArrowheads="1"/>
          </p:cNvSpPr>
          <p:nvPr/>
        </p:nvSpPr>
        <p:spPr bwMode="auto">
          <a:xfrm>
            <a:off x="2135189" y="6256339"/>
            <a:ext cx="6203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-1.0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10" name="Rectangle 22"/>
          <p:cNvSpPr>
            <a:spLocks noChangeArrowheads="1"/>
          </p:cNvSpPr>
          <p:nvPr/>
        </p:nvSpPr>
        <p:spPr bwMode="auto">
          <a:xfrm>
            <a:off x="9493250" y="6256339"/>
            <a:ext cx="495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1.0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 rot="16200000">
            <a:off x="1571802" y="5595601"/>
            <a:ext cx="6203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-0.8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12" name="Rectangle 24"/>
          <p:cNvSpPr>
            <a:spLocks noChangeArrowheads="1"/>
          </p:cNvSpPr>
          <p:nvPr/>
        </p:nvSpPr>
        <p:spPr bwMode="auto">
          <a:xfrm rot="16200000">
            <a:off x="1635919" y="810419"/>
            <a:ext cx="4953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0.6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13" name="Freeform 25"/>
          <p:cNvSpPr>
            <a:spLocks/>
          </p:cNvSpPr>
          <p:nvPr/>
        </p:nvSpPr>
        <p:spPr bwMode="auto">
          <a:xfrm>
            <a:off x="4395788" y="1516063"/>
            <a:ext cx="127000" cy="107950"/>
          </a:xfrm>
          <a:custGeom>
            <a:avLst/>
            <a:gdLst>
              <a:gd name="T0" fmla="*/ 0 w 80"/>
              <a:gd name="T1" fmla="*/ 68 h 68"/>
              <a:gd name="T2" fmla="*/ 80 w 80"/>
              <a:gd name="T3" fmla="*/ 68 h 68"/>
              <a:gd name="T4" fmla="*/ 39 w 80"/>
              <a:gd name="T5" fmla="*/ 0 h 68"/>
              <a:gd name="T6" fmla="*/ 0 w 80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68">
                <a:moveTo>
                  <a:pt x="0" y="68"/>
                </a:moveTo>
                <a:lnTo>
                  <a:pt x="80" y="68"/>
                </a:lnTo>
                <a:lnTo>
                  <a:pt x="39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4" name="Freeform 26"/>
          <p:cNvSpPr>
            <a:spLocks/>
          </p:cNvSpPr>
          <p:nvPr/>
        </p:nvSpPr>
        <p:spPr bwMode="auto">
          <a:xfrm>
            <a:off x="3341689" y="4740276"/>
            <a:ext cx="130175" cy="112713"/>
          </a:xfrm>
          <a:custGeom>
            <a:avLst/>
            <a:gdLst>
              <a:gd name="T0" fmla="*/ 0 w 82"/>
              <a:gd name="T1" fmla="*/ 71 h 71"/>
              <a:gd name="T2" fmla="*/ 82 w 82"/>
              <a:gd name="T3" fmla="*/ 71 h 71"/>
              <a:gd name="T4" fmla="*/ 41 w 82"/>
              <a:gd name="T5" fmla="*/ 0 h 71"/>
              <a:gd name="T6" fmla="*/ 0 w 82"/>
              <a:gd name="T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71">
                <a:moveTo>
                  <a:pt x="0" y="71"/>
                </a:moveTo>
                <a:lnTo>
                  <a:pt x="82" y="71"/>
                </a:lnTo>
                <a:lnTo>
                  <a:pt x="41" y="0"/>
                </a:lnTo>
                <a:lnTo>
                  <a:pt x="0" y="71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5" name="Freeform 27"/>
          <p:cNvSpPr>
            <a:spLocks/>
          </p:cNvSpPr>
          <p:nvPr/>
        </p:nvSpPr>
        <p:spPr bwMode="auto">
          <a:xfrm>
            <a:off x="6527800" y="1609726"/>
            <a:ext cx="128588" cy="111125"/>
          </a:xfrm>
          <a:custGeom>
            <a:avLst/>
            <a:gdLst>
              <a:gd name="T0" fmla="*/ 0 w 81"/>
              <a:gd name="T1" fmla="*/ 70 h 70"/>
              <a:gd name="T2" fmla="*/ 81 w 81"/>
              <a:gd name="T3" fmla="*/ 70 h 70"/>
              <a:gd name="T4" fmla="*/ 40 w 81"/>
              <a:gd name="T5" fmla="*/ 0 h 70"/>
              <a:gd name="T6" fmla="*/ 0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0" y="70"/>
                </a:moveTo>
                <a:lnTo>
                  <a:pt x="81" y="70"/>
                </a:lnTo>
                <a:lnTo>
                  <a:pt x="40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6" name="Freeform 28"/>
          <p:cNvSpPr>
            <a:spLocks/>
          </p:cNvSpPr>
          <p:nvPr/>
        </p:nvSpPr>
        <p:spPr bwMode="auto">
          <a:xfrm>
            <a:off x="5321301" y="1846263"/>
            <a:ext cx="125413" cy="107950"/>
          </a:xfrm>
          <a:custGeom>
            <a:avLst/>
            <a:gdLst>
              <a:gd name="T0" fmla="*/ 0 w 79"/>
              <a:gd name="T1" fmla="*/ 68 h 68"/>
              <a:gd name="T2" fmla="*/ 79 w 79"/>
              <a:gd name="T3" fmla="*/ 68 h 68"/>
              <a:gd name="T4" fmla="*/ 39 w 79"/>
              <a:gd name="T5" fmla="*/ 0 h 68"/>
              <a:gd name="T6" fmla="*/ 0 w 7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68">
                <a:moveTo>
                  <a:pt x="0" y="68"/>
                </a:moveTo>
                <a:lnTo>
                  <a:pt x="79" y="68"/>
                </a:lnTo>
                <a:lnTo>
                  <a:pt x="39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7" name="Freeform 29"/>
          <p:cNvSpPr>
            <a:spLocks/>
          </p:cNvSpPr>
          <p:nvPr/>
        </p:nvSpPr>
        <p:spPr bwMode="auto">
          <a:xfrm>
            <a:off x="2632075" y="5692775"/>
            <a:ext cx="127000" cy="107950"/>
          </a:xfrm>
          <a:custGeom>
            <a:avLst/>
            <a:gdLst>
              <a:gd name="T0" fmla="*/ 0 w 80"/>
              <a:gd name="T1" fmla="*/ 68 h 68"/>
              <a:gd name="T2" fmla="*/ 80 w 80"/>
              <a:gd name="T3" fmla="*/ 68 h 68"/>
              <a:gd name="T4" fmla="*/ 39 w 80"/>
              <a:gd name="T5" fmla="*/ 0 h 68"/>
              <a:gd name="T6" fmla="*/ 0 w 80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68">
                <a:moveTo>
                  <a:pt x="0" y="68"/>
                </a:moveTo>
                <a:lnTo>
                  <a:pt x="80" y="68"/>
                </a:lnTo>
                <a:lnTo>
                  <a:pt x="39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8" name="Freeform 30"/>
          <p:cNvSpPr>
            <a:spLocks/>
          </p:cNvSpPr>
          <p:nvPr/>
        </p:nvSpPr>
        <p:spPr bwMode="auto">
          <a:xfrm>
            <a:off x="5605463" y="2108201"/>
            <a:ext cx="127000" cy="111125"/>
          </a:xfrm>
          <a:custGeom>
            <a:avLst/>
            <a:gdLst>
              <a:gd name="T0" fmla="*/ 0 w 80"/>
              <a:gd name="T1" fmla="*/ 70 h 70"/>
              <a:gd name="T2" fmla="*/ 80 w 80"/>
              <a:gd name="T3" fmla="*/ 70 h 70"/>
              <a:gd name="T4" fmla="*/ 41 w 80"/>
              <a:gd name="T5" fmla="*/ 0 h 70"/>
              <a:gd name="T6" fmla="*/ 0 w 80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70">
                <a:moveTo>
                  <a:pt x="0" y="70"/>
                </a:moveTo>
                <a:lnTo>
                  <a:pt x="80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19" name="Freeform 31"/>
          <p:cNvSpPr>
            <a:spLocks/>
          </p:cNvSpPr>
          <p:nvPr/>
        </p:nvSpPr>
        <p:spPr bwMode="auto">
          <a:xfrm>
            <a:off x="7118350" y="4033839"/>
            <a:ext cx="128588" cy="111125"/>
          </a:xfrm>
          <a:custGeom>
            <a:avLst/>
            <a:gdLst>
              <a:gd name="T0" fmla="*/ 0 w 81"/>
              <a:gd name="T1" fmla="*/ 70 h 70"/>
              <a:gd name="T2" fmla="*/ 81 w 81"/>
              <a:gd name="T3" fmla="*/ 70 h 70"/>
              <a:gd name="T4" fmla="*/ 40 w 81"/>
              <a:gd name="T5" fmla="*/ 0 h 70"/>
              <a:gd name="T6" fmla="*/ 0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0" y="70"/>
                </a:moveTo>
                <a:lnTo>
                  <a:pt x="81" y="70"/>
                </a:lnTo>
                <a:lnTo>
                  <a:pt x="40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0" name="Freeform 32"/>
          <p:cNvSpPr>
            <a:spLocks/>
          </p:cNvSpPr>
          <p:nvPr/>
        </p:nvSpPr>
        <p:spPr bwMode="auto">
          <a:xfrm>
            <a:off x="5446713" y="2551114"/>
            <a:ext cx="127000" cy="111125"/>
          </a:xfrm>
          <a:custGeom>
            <a:avLst/>
            <a:gdLst>
              <a:gd name="T0" fmla="*/ 0 w 80"/>
              <a:gd name="T1" fmla="*/ 70 h 70"/>
              <a:gd name="T2" fmla="*/ 80 w 80"/>
              <a:gd name="T3" fmla="*/ 70 h 70"/>
              <a:gd name="T4" fmla="*/ 39 w 80"/>
              <a:gd name="T5" fmla="*/ 0 h 70"/>
              <a:gd name="T6" fmla="*/ 0 w 80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70">
                <a:moveTo>
                  <a:pt x="0" y="70"/>
                </a:moveTo>
                <a:lnTo>
                  <a:pt x="80" y="70"/>
                </a:lnTo>
                <a:lnTo>
                  <a:pt x="39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1" name="Freeform 33"/>
          <p:cNvSpPr>
            <a:spLocks/>
          </p:cNvSpPr>
          <p:nvPr/>
        </p:nvSpPr>
        <p:spPr bwMode="auto">
          <a:xfrm>
            <a:off x="6548438" y="3308351"/>
            <a:ext cx="127000" cy="111125"/>
          </a:xfrm>
          <a:custGeom>
            <a:avLst/>
            <a:gdLst>
              <a:gd name="T0" fmla="*/ 0 w 80"/>
              <a:gd name="T1" fmla="*/ 70 h 70"/>
              <a:gd name="T2" fmla="*/ 80 w 80"/>
              <a:gd name="T3" fmla="*/ 70 h 70"/>
              <a:gd name="T4" fmla="*/ 41 w 80"/>
              <a:gd name="T5" fmla="*/ 0 h 70"/>
              <a:gd name="T6" fmla="*/ 0 w 80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70">
                <a:moveTo>
                  <a:pt x="0" y="70"/>
                </a:moveTo>
                <a:lnTo>
                  <a:pt x="80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2" name="Freeform 34"/>
          <p:cNvSpPr>
            <a:spLocks/>
          </p:cNvSpPr>
          <p:nvPr/>
        </p:nvSpPr>
        <p:spPr bwMode="auto">
          <a:xfrm>
            <a:off x="8334376" y="4141789"/>
            <a:ext cx="125413" cy="111125"/>
          </a:xfrm>
          <a:custGeom>
            <a:avLst/>
            <a:gdLst>
              <a:gd name="T0" fmla="*/ 0 w 79"/>
              <a:gd name="T1" fmla="*/ 70 h 70"/>
              <a:gd name="T2" fmla="*/ 79 w 79"/>
              <a:gd name="T3" fmla="*/ 70 h 70"/>
              <a:gd name="T4" fmla="*/ 41 w 79"/>
              <a:gd name="T5" fmla="*/ 0 h 70"/>
              <a:gd name="T6" fmla="*/ 0 w 79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0">
                <a:moveTo>
                  <a:pt x="0" y="70"/>
                </a:moveTo>
                <a:lnTo>
                  <a:pt x="79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3" name="Freeform 35"/>
          <p:cNvSpPr>
            <a:spLocks/>
          </p:cNvSpPr>
          <p:nvPr/>
        </p:nvSpPr>
        <p:spPr bwMode="auto">
          <a:xfrm>
            <a:off x="8013701" y="3311526"/>
            <a:ext cx="125413" cy="111125"/>
          </a:xfrm>
          <a:custGeom>
            <a:avLst/>
            <a:gdLst>
              <a:gd name="T0" fmla="*/ 0 w 79"/>
              <a:gd name="T1" fmla="*/ 70 h 70"/>
              <a:gd name="T2" fmla="*/ 79 w 79"/>
              <a:gd name="T3" fmla="*/ 70 h 70"/>
              <a:gd name="T4" fmla="*/ 39 w 79"/>
              <a:gd name="T5" fmla="*/ 0 h 70"/>
              <a:gd name="T6" fmla="*/ 0 w 79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0">
                <a:moveTo>
                  <a:pt x="0" y="70"/>
                </a:moveTo>
                <a:lnTo>
                  <a:pt x="79" y="70"/>
                </a:lnTo>
                <a:lnTo>
                  <a:pt x="39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4" name="Freeform 36"/>
          <p:cNvSpPr>
            <a:spLocks/>
          </p:cNvSpPr>
          <p:nvPr/>
        </p:nvSpPr>
        <p:spPr bwMode="auto">
          <a:xfrm>
            <a:off x="6800851" y="1968500"/>
            <a:ext cx="125413" cy="107950"/>
          </a:xfrm>
          <a:custGeom>
            <a:avLst/>
            <a:gdLst>
              <a:gd name="T0" fmla="*/ 0 w 79"/>
              <a:gd name="T1" fmla="*/ 68 h 68"/>
              <a:gd name="T2" fmla="*/ 79 w 79"/>
              <a:gd name="T3" fmla="*/ 68 h 68"/>
              <a:gd name="T4" fmla="*/ 41 w 79"/>
              <a:gd name="T5" fmla="*/ 0 h 68"/>
              <a:gd name="T6" fmla="*/ 0 w 7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68">
                <a:moveTo>
                  <a:pt x="0" y="68"/>
                </a:moveTo>
                <a:lnTo>
                  <a:pt x="79" y="68"/>
                </a:lnTo>
                <a:lnTo>
                  <a:pt x="41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5" name="Freeform 37"/>
          <p:cNvSpPr>
            <a:spLocks/>
          </p:cNvSpPr>
          <p:nvPr/>
        </p:nvSpPr>
        <p:spPr bwMode="auto">
          <a:xfrm>
            <a:off x="6743700" y="1558926"/>
            <a:ext cx="128588" cy="111125"/>
          </a:xfrm>
          <a:custGeom>
            <a:avLst/>
            <a:gdLst>
              <a:gd name="T0" fmla="*/ 0 w 81"/>
              <a:gd name="T1" fmla="*/ 70 h 70"/>
              <a:gd name="T2" fmla="*/ 81 w 81"/>
              <a:gd name="T3" fmla="*/ 70 h 70"/>
              <a:gd name="T4" fmla="*/ 41 w 81"/>
              <a:gd name="T5" fmla="*/ 0 h 70"/>
              <a:gd name="T6" fmla="*/ 0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0" y="70"/>
                </a:moveTo>
                <a:lnTo>
                  <a:pt x="81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6" name="Freeform 38"/>
          <p:cNvSpPr>
            <a:spLocks/>
          </p:cNvSpPr>
          <p:nvPr/>
        </p:nvSpPr>
        <p:spPr bwMode="auto">
          <a:xfrm>
            <a:off x="9882189" y="3729039"/>
            <a:ext cx="128587" cy="111125"/>
          </a:xfrm>
          <a:custGeom>
            <a:avLst/>
            <a:gdLst>
              <a:gd name="T0" fmla="*/ 0 w 81"/>
              <a:gd name="T1" fmla="*/ 70 h 70"/>
              <a:gd name="T2" fmla="*/ 81 w 81"/>
              <a:gd name="T3" fmla="*/ 70 h 70"/>
              <a:gd name="T4" fmla="*/ 41 w 81"/>
              <a:gd name="T5" fmla="*/ 0 h 70"/>
              <a:gd name="T6" fmla="*/ 0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0" y="70"/>
                </a:moveTo>
                <a:lnTo>
                  <a:pt x="81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7" name="Freeform 39"/>
          <p:cNvSpPr>
            <a:spLocks/>
          </p:cNvSpPr>
          <p:nvPr/>
        </p:nvSpPr>
        <p:spPr bwMode="auto">
          <a:xfrm>
            <a:off x="6715126" y="1911350"/>
            <a:ext cx="125413" cy="107950"/>
          </a:xfrm>
          <a:custGeom>
            <a:avLst/>
            <a:gdLst>
              <a:gd name="T0" fmla="*/ 0 w 79"/>
              <a:gd name="T1" fmla="*/ 68 h 68"/>
              <a:gd name="T2" fmla="*/ 79 w 79"/>
              <a:gd name="T3" fmla="*/ 68 h 68"/>
              <a:gd name="T4" fmla="*/ 41 w 79"/>
              <a:gd name="T5" fmla="*/ 0 h 68"/>
              <a:gd name="T6" fmla="*/ 0 w 79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68">
                <a:moveTo>
                  <a:pt x="0" y="68"/>
                </a:moveTo>
                <a:lnTo>
                  <a:pt x="79" y="68"/>
                </a:lnTo>
                <a:lnTo>
                  <a:pt x="41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8" name="Freeform 40"/>
          <p:cNvSpPr>
            <a:spLocks/>
          </p:cNvSpPr>
          <p:nvPr/>
        </p:nvSpPr>
        <p:spPr bwMode="auto">
          <a:xfrm>
            <a:off x="7175500" y="1885951"/>
            <a:ext cx="128588" cy="111125"/>
          </a:xfrm>
          <a:custGeom>
            <a:avLst/>
            <a:gdLst>
              <a:gd name="T0" fmla="*/ 0 w 81"/>
              <a:gd name="T1" fmla="*/ 70 h 70"/>
              <a:gd name="T2" fmla="*/ 81 w 81"/>
              <a:gd name="T3" fmla="*/ 70 h 70"/>
              <a:gd name="T4" fmla="*/ 41 w 81"/>
              <a:gd name="T5" fmla="*/ 0 h 70"/>
              <a:gd name="T6" fmla="*/ 0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0" y="70"/>
                </a:moveTo>
                <a:lnTo>
                  <a:pt x="81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29" name="Freeform 41"/>
          <p:cNvSpPr>
            <a:spLocks/>
          </p:cNvSpPr>
          <p:nvPr/>
        </p:nvSpPr>
        <p:spPr bwMode="auto">
          <a:xfrm>
            <a:off x="4918076" y="1692276"/>
            <a:ext cx="130175" cy="111125"/>
          </a:xfrm>
          <a:custGeom>
            <a:avLst/>
            <a:gdLst>
              <a:gd name="T0" fmla="*/ 0 w 82"/>
              <a:gd name="T1" fmla="*/ 70 h 70"/>
              <a:gd name="T2" fmla="*/ 82 w 82"/>
              <a:gd name="T3" fmla="*/ 70 h 70"/>
              <a:gd name="T4" fmla="*/ 41 w 82"/>
              <a:gd name="T5" fmla="*/ 0 h 70"/>
              <a:gd name="T6" fmla="*/ 0 w 82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70">
                <a:moveTo>
                  <a:pt x="0" y="70"/>
                </a:moveTo>
                <a:lnTo>
                  <a:pt x="82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0" name="Freeform 42"/>
          <p:cNvSpPr>
            <a:spLocks/>
          </p:cNvSpPr>
          <p:nvPr/>
        </p:nvSpPr>
        <p:spPr bwMode="auto">
          <a:xfrm>
            <a:off x="5718175" y="1785938"/>
            <a:ext cx="128588" cy="107950"/>
          </a:xfrm>
          <a:custGeom>
            <a:avLst/>
            <a:gdLst>
              <a:gd name="T0" fmla="*/ 0 w 81"/>
              <a:gd name="T1" fmla="*/ 68 h 68"/>
              <a:gd name="T2" fmla="*/ 81 w 81"/>
              <a:gd name="T3" fmla="*/ 68 h 68"/>
              <a:gd name="T4" fmla="*/ 40 w 81"/>
              <a:gd name="T5" fmla="*/ 0 h 68"/>
              <a:gd name="T6" fmla="*/ 0 w 81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68">
                <a:moveTo>
                  <a:pt x="0" y="68"/>
                </a:moveTo>
                <a:lnTo>
                  <a:pt x="81" y="68"/>
                </a:lnTo>
                <a:lnTo>
                  <a:pt x="40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1" name="Freeform 43"/>
          <p:cNvSpPr>
            <a:spLocks/>
          </p:cNvSpPr>
          <p:nvPr/>
        </p:nvSpPr>
        <p:spPr bwMode="auto">
          <a:xfrm>
            <a:off x="6084888" y="3041651"/>
            <a:ext cx="125412" cy="112713"/>
          </a:xfrm>
          <a:custGeom>
            <a:avLst/>
            <a:gdLst>
              <a:gd name="T0" fmla="*/ 0 w 79"/>
              <a:gd name="T1" fmla="*/ 71 h 71"/>
              <a:gd name="T2" fmla="*/ 79 w 79"/>
              <a:gd name="T3" fmla="*/ 71 h 71"/>
              <a:gd name="T4" fmla="*/ 38 w 79"/>
              <a:gd name="T5" fmla="*/ 0 h 71"/>
              <a:gd name="T6" fmla="*/ 0 w 79"/>
              <a:gd name="T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71">
                <a:moveTo>
                  <a:pt x="0" y="71"/>
                </a:moveTo>
                <a:lnTo>
                  <a:pt x="79" y="71"/>
                </a:lnTo>
                <a:lnTo>
                  <a:pt x="38" y="0"/>
                </a:lnTo>
                <a:lnTo>
                  <a:pt x="0" y="71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2" name="Freeform 44"/>
          <p:cNvSpPr>
            <a:spLocks/>
          </p:cNvSpPr>
          <p:nvPr/>
        </p:nvSpPr>
        <p:spPr bwMode="auto">
          <a:xfrm>
            <a:off x="5080000" y="2924175"/>
            <a:ext cx="127000" cy="107950"/>
          </a:xfrm>
          <a:custGeom>
            <a:avLst/>
            <a:gdLst>
              <a:gd name="T0" fmla="*/ 0 w 80"/>
              <a:gd name="T1" fmla="*/ 68 h 68"/>
              <a:gd name="T2" fmla="*/ 80 w 80"/>
              <a:gd name="T3" fmla="*/ 68 h 68"/>
              <a:gd name="T4" fmla="*/ 41 w 80"/>
              <a:gd name="T5" fmla="*/ 0 h 68"/>
              <a:gd name="T6" fmla="*/ 0 w 80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68">
                <a:moveTo>
                  <a:pt x="0" y="68"/>
                </a:moveTo>
                <a:lnTo>
                  <a:pt x="80" y="68"/>
                </a:lnTo>
                <a:lnTo>
                  <a:pt x="41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3" name="Freeform 45"/>
          <p:cNvSpPr>
            <a:spLocks/>
          </p:cNvSpPr>
          <p:nvPr/>
        </p:nvSpPr>
        <p:spPr bwMode="auto">
          <a:xfrm>
            <a:off x="6307139" y="2643189"/>
            <a:ext cx="130175" cy="111125"/>
          </a:xfrm>
          <a:custGeom>
            <a:avLst/>
            <a:gdLst>
              <a:gd name="T0" fmla="*/ 0 w 82"/>
              <a:gd name="T1" fmla="*/ 70 h 70"/>
              <a:gd name="T2" fmla="*/ 82 w 82"/>
              <a:gd name="T3" fmla="*/ 70 h 70"/>
              <a:gd name="T4" fmla="*/ 41 w 82"/>
              <a:gd name="T5" fmla="*/ 0 h 70"/>
              <a:gd name="T6" fmla="*/ 0 w 82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70">
                <a:moveTo>
                  <a:pt x="0" y="70"/>
                </a:moveTo>
                <a:lnTo>
                  <a:pt x="82" y="70"/>
                </a:lnTo>
                <a:lnTo>
                  <a:pt x="41" y="0"/>
                </a:lnTo>
                <a:lnTo>
                  <a:pt x="0" y="70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4" name="Freeform 46"/>
          <p:cNvSpPr>
            <a:spLocks/>
          </p:cNvSpPr>
          <p:nvPr/>
        </p:nvSpPr>
        <p:spPr bwMode="auto">
          <a:xfrm>
            <a:off x="5638800" y="3135313"/>
            <a:ext cx="128588" cy="107950"/>
          </a:xfrm>
          <a:custGeom>
            <a:avLst/>
            <a:gdLst>
              <a:gd name="T0" fmla="*/ 0 w 81"/>
              <a:gd name="T1" fmla="*/ 68 h 68"/>
              <a:gd name="T2" fmla="*/ 81 w 81"/>
              <a:gd name="T3" fmla="*/ 68 h 68"/>
              <a:gd name="T4" fmla="*/ 40 w 81"/>
              <a:gd name="T5" fmla="*/ 0 h 68"/>
              <a:gd name="T6" fmla="*/ 0 w 81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68">
                <a:moveTo>
                  <a:pt x="0" y="68"/>
                </a:moveTo>
                <a:lnTo>
                  <a:pt x="81" y="68"/>
                </a:lnTo>
                <a:lnTo>
                  <a:pt x="40" y="0"/>
                </a:lnTo>
                <a:lnTo>
                  <a:pt x="0" y="68"/>
                </a:lnTo>
                <a:close/>
              </a:path>
            </a:pathLst>
          </a:custGeom>
          <a:noFill/>
          <a:ln w="17463">
            <a:solidFill>
              <a:srgbClr val="0A00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5" name="Rectangle 47"/>
          <p:cNvSpPr>
            <a:spLocks noChangeArrowheads="1"/>
          </p:cNvSpPr>
          <p:nvPr/>
        </p:nvSpPr>
        <p:spPr bwMode="auto">
          <a:xfrm>
            <a:off x="3875089" y="1268413"/>
            <a:ext cx="534987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6" name="Rectangle 48"/>
          <p:cNvSpPr>
            <a:spLocks noChangeArrowheads="1"/>
          </p:cNvSpPr>
          <p:nvPr/>
        </p:nvSpPr>
        <p:spPr bwMode="auto">
          <a:xfrm>
            <a:off x="3652839" y="1446214"/>
            <a:ext cx="658835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ALLCH</a:t>
            </a: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2808288" y="4913313"/>
            <a:ext cx="550862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38" name="Rectangle 50"/>
          <p:cNvSpPr>
            <a:spLocks noChangeArrowheads="1"/>
          </p:cNvSpPr>
          <p:nvPr/>
        </p:nvSpPr>
        <p:spPr bwMode="auto">
          <a:xfrm>
            <a:off x="3511550" y="4675189"/>
            <a:ext cx="59848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APOLI</a:t>
            </a: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5916614" y="1346201"/>
            <a:ext cx="716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APOCA</a:t>
            </a:r>
          </a:p>
        </p:txBody>
      </p:sp>
      <p:sp>
        <p:nvSpPr>
          <p:cNvPr id="63540" name="Rectangle 52"/>
          <p:cNvSpPr>
            <a:spLocks noChangeArrowheads="1"/>
          </p:cNvSpPr>
          <p:nvPr/>
        </p:nvSpPr>
        <p:spPr bwMode="auto">
          <a:xfrm>
            <a:off x="5059363" y="1598613"/>
            <a:ext cx="647700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41" name="Rectangle 53"/>
          <p:cNvSpPr>
            <a:spLocks noChangeArrowheads="1"/>
          </p:cNvSpPr>
          <p:nvPr/>
        </p:nvSpPr>
        <p:spPr bwMode="auto">
          <a:xfrm>
            <a:off x="4591051" y="1906589"/>
            <a:ext cx="733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APOCO</a:t>
            </a:r>
          </a:p>
        </p:txBody>
      </p:sp>
      <p:sp>
        <p:nvSpPr>
          <p:cNvPr id="63542" name="Rectangle 54"/>
          <p:cNvSpPr>
            <a:spLocks noChangeArrowheads="1"/>
          </p:cNvSpPr>
          <p:nvPr/>
        </p:nvSpPr>
        <p:spPr bwMode="auto">
          <a:xfrm>
            <a:off x="2811464" y="5627689"/>
            <a:ext cx="631825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APOIC</a:t>
            </a:r>
          </a:p>
        </p:txBody>
      </p:sp>
      <p:sp>
        <p:nvSpPr>
          <p:cNvPr id="63543" name="Rectangle 55"/>
          <p:cNvSpPr>
            <a:spLocks noChangeArrowheads="1"/>
          </p:cNvSpPr>
          <p:nvPr/>
        </p:nvSpPr>
        <p:spPr bwMode="auto">
          <a:xfrm>
            <a:off x="4859339" y="2105026"/>
            <a:ext cx="733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APORO</a:t>
            </a:r>
          </a:p>
        </p:txBody>
      </p:sp>
      <p:sp>
        <p:nvSpPr>
          <p:cNvPr id="63544" name="Rectangle 56"/>
          <p:cNvSpPr>
            <a:spLocks noChangeArrowheads="1"/>
          </p:cNvSpPr>
          <p:nvPr/>
        </p:nvSpPr>
        <p:spPr bwMode="auto">
          <a:xfrm>
            <a:off x="6894513" y="4205289"/>
            <a:ext cx="576262" cy="223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45" name="Rectangle 57"/>
          <p:cNvSpPr>
            <a:spLocks noChangeArrowheads="1"/>
          </p:cNvSpPr>
          <p:nvPr/>
        </p:nvSpPr>
        <p:spPr bwMode="auto">
          <a:xfrm>
            <a:off x="6821488" y="4152901"/>
            <a:ext cx="698500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APOTR</a:t>
            </a:r>
          </a:p>
        </p:txBody>
      </p:sp>
      <p:sp>
        <p:nvSpPr>
          <p:cNvPr id="63546" name="Rectangle 58"/>
          <p:cNvSpPr>
            <a:spLocks noChangeArrowheads="1"/>
          </p:cNvSpPr>
          <p:nvPr/>
        </p:nvSpPr>
        <p:spPr bwMode="auto">
          <a:xfrm>
            <a:off x="4732338" y="2486026"/>
            <a:ext cx="785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APOTB</a:t>
            </a:r>
          </a:p>
        </p:txBody>
      </p:sp>
      <p:sp>
        <p:nvSpPr>
          <p:cNvPr id="63547" name="Rectangle 59"/>
          <p:cNvSpPr>
            <a:spLocks noChangeArrowheads="1"/>
          </p:cNvSpPr>
          <p:nvPr/>
        </p:nvSpPr>
        <p:spPr bwMode="auto">
          <a:xfrm>
            <a:off x="6661150" y="3479800"/>
            <a:ext cx="603250" cy="223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48" name="Rectangle 60"/>
          <p:cNvSpPr>
            <a:spLocks noChangeArrowheads="1"/>
          </p:cNvSpPr>
          <p:nvPr/>
        </p:nvSpPr>
        <p:spPr bwMode="auto">
          <a:xfrm>
            <a:off x="8445501" y="4313239"/>
            <a:ext cx="633413" cy="223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49" name="Rectangle 61"/>
          <p:cNvSpPr>
            <a:spLocks noChangeArrowheads="1"/>
          </p:cNvSpPr>
          <p:nvPr/>
        </p:nvSpPr>
        <p:spPr bwMode="auto">
          <a:xfrm>
            <a:off x="8332789" y="4249739"/>
            <a:ext cx="7389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DENOC</a:t>
            </a:r>
          </a:p>
        </p:txBody>
      </p:sp>
      <p:sp>
        <p:nvSpPr>
          <p:cNvPr id="63550" name="Rectangle 62"/>
          <p:cNvSpPr>
            <a:spLocks noChangeArrowheads="1"/>
          </p:cNvSpPr>
          <p:nvPr/>
        </p:nvSpPr>
        <p:spPr bwMode="auto">
          <a:xfrm>
            <a:off x="8124826" y="3484563"/>
            <a:ext cx="619125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51" name="Rectangle 63"/>
          <p:cNvSpPr>
            <a:spLocks noChangeArrowheads="1"/>
          </p:cNvSpPr>
          <p:nvPr/>
        </p:nvSpPr>
        <p:spPr bwMode="auto">
          <a:xfrm>
            <a:off x="8174039" y="3235326"/>
            <a:ext cx="726161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DENRU</a:t>
            </a:r>
          </a:p>
        </p:txBody>
      </p:sp>
      <p:sp>
        <p:nvSpPr>
          <p:cNvPr id="63552" name="Rectangle 64"/>
          <p:cNvSpPr>
            <a:spLocks noChangeArrowheads="1"/>
          </p:cNvSpPr>
          <p:nvPr/>
        </p:nvSpPr>
        <p:spPr bwMode="auto">
          <a:xfrm>
            <a:off x="6899275" y="1495426"/>
            <a:ext cx="5857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EISTE</a:t>
            </a:r>
          </a:p>
        </p:txBody>
      </p:sp>
      <p:sp>
        <p:nvSpPr>
          <p:cNvPr id="63553" name="Rectangle 65"/>
          <p:cNvSpPr>
            <a:spLocks noChangeArrowheads="1"/>
          </p:cNvSpPr>
          <p:nvPr/>
        </p:nvSpPr>
        <p:spPr bwMode="auto">
          <a:xfrm>
            <a:off x="9266239" y="3667126"/>
            <a:ext cx="604333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EISLO</a:t>
            </a:r>
          </a:p>
        </p:txBody>
      </p:sp>
      <p:sp>
        <p:nvSpPr>
          <p:cNvPr id="63554" name="Rectangle 66"/>
          <p:cNvSpPr>
            <a:spLocks noChangeArrowheads="1"/>
          </p:cNvSpPr>
          <p:nvPr/>
        </p:nvSpPr>
        <p:spPr bwMode="auto">
          <a:xfrm>
            <a:off x="6499226" y="2057401"/>
            <a:ext cx="7096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LUMCA</a:t>
            </a:r>
          </a:p>
        </p:txBody>
      </p:sp>
      <p:sp>
        <p:nvSpPr>
          <p:cNvPr id="63555" name="Rectangle 67"/>
          <p:cNvSpPr>
            <a:spLocks noChangeArrowheads="1"/>
          </p:cNvSpPr>
          <p:nvPr/>
        </p:nvSpPr>
        <p:spPr bwMode="auto">
          <a:xfrm>
            <a:off x="7319964" y="1809751"/>
            <a:ext cx="720725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LUMRU</a:t>
            </a:r>
          </a:p>
        </p:txBody>
      </p:sp>
      <p:sp>
        <p:nvSpPr>
          <p:cNvPr id="63556" name="Rectangle 68"/>
          <p:cNvSpPr>
            <a:spLocks noChangeArrowheads="1"/>
          </p:cNvSpPr>
          <p:nvPr/>
        </p:nvSpPr>
        <p:spPr bwMode="auto">
          <a:xfrm>
            <a:off x="4162425" y="1647826"/>
            <a:ext cx="687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LUMTE</a:t>
            </a:r>
          </a:p>
        </p:txBody>
      </p:sp>
      <p:sp>
        <p:nvSpPr>
          <p:cNvPr id="63557" name="Rectangle 69"/>
          <p:cNvSpPr>
            <a:spLocks noChangeArrowheads="1"/>
          </p:cNvSpPr>
          <p:nvPr/>
        </p:nvSpPr>
        <p:spPr bwMode="auto">
          <a:xfrm>
            <a:off x="5500689" y="1538288"/>
            <a:ext cx="561975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58" name="Rectangle 70"/>
          <p:cNvSpPr>
            <a:spLocks noChangeArrowheads="1"/>
          </p:cNvSpPr>
          <p:nvPr/>
        </p:nvSpPr>
        <p:spPr bwMode="auto">
          <a:xfrm>
            <a:off x="5170489" y="1544639"/>
            <a:ext cx="716543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OCTCY</a:t>
            </a:r>
          </a:p>
        </p:txBody>
      </p:sp>
      <p:sp>
        <p:nvSpPr>
          <p:cNvPr id="63559" name="Rectangle 71"/>
          <p:cNvSpPr>
            <a:spLocks noChangeArrowheads="1"/>
          </p:cNvSpPr>
          <p:nvPr/>
        </p:nvSpPr>
        <p:spPr bwMode="auto">
          <a:xfrm>
            <a:off x="5886451" y="3214688"/>
            <a:ext cx="519113" cy="222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0" name="Rectangle 72"/>
          <p:cNvSpPr>
            <a:spLocks noChangeArrowheads="1"/>
          </p:cNvSpPr>
          <p:nvPr/>
        </p:nvSpPr>
        <p:spPr bwMode="auto">
          <a:xfrm>
            <a:off x="5783264" y="3201989"/>
            <a:ext cx="694101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OCTTY</a:t>
            </a:r>
          </a:p>
        </p:txBody>
      </p:sp>
      <p:sp>
        <p:nvSpPr>
          <p:cNvPr id="63561" name="Rectangle 73"/>
          <p:cNvSpPr>
            <a:spLocks noChangeArrowheads="1"/>
          </p:cNvSpPr>
          <p:nvPr/>
        </p:nvSpPr>
        <p:spPr bwMode="auto">
          <a:xfrm>
            <a:off x="4421188" y="2852739"/>
            <a:ext cx="652462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JUVAP</a:t>
            </a:r>
          </a:p>
        </p:txBody>
      </p:sp>
      <p:sp>
        <p:nvSpPr>
          <p:cNvPr id="63562" name="Line 74"/>
          <p:cNvSpPr>
            <a:spLocks noChangeShapeType="1"/>
          </p:cNvSpPr>
          <p:nvPr/>
        </p:nvSpPr>
        <p:spPr bwMode="auto">
          <a:xfrm flipH="1">
            <a:off x="4878388" y="2970213"/>
            <a:ext cx="1263650" cy="696912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3" name="Freeform 75"/>
          <p:cNvSpPr>
            <a:spLocks/>
          </p:cNvSpPr>
          <p:nvPr/>
        </p:nvSpPr>
        <p:spPr bwMode="auto">
          <a:xfrm>
            <a:off x="4878388" y="3559175"/>
            <a:ext cx="144462" cy="107950"/>
          </a:xfrm>
          <a:custGeom>
            <a:avLst/>
            <a:gdLst>
              <a:gd name="T0" fmla="*/ 0 w 91"/>
              <a:gd name="T1" fmla="*/ 68 h 68"/>
              <a:gd name="T2" fmla="*/ 64 w 91"/>
              <a:gd name="T3" fmla="*/ 0 h 68"/>
              <a:gd name="T4" fmla="*/ 91 w 91"/>
              <a:gd name="T5" fmla="*/ 50 h 68"/>
              <a:gd name="T6" fmla="*/ 0 w 91"/>
              <a:gd name="T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68">
                <a:moveTo>
                  <a:pt x="0" y="68"/>
                </a:moveTo>
                <a:lnTo>
                  <a:pt x="64" y="0"/>
                </a:lnTo>
                <a:lnTo>
                  <a:pt x="91" y="50"/>
                </a:lnTo>
                <a:lnTo>
                  <a:pt x="0" y="68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4" name="Line 76"/>
          <p:cNvSpPr>
            <a:spLocks noChangeShapeType="1"/>
          </p:cNvSpPr>
          <p:nvPr/>
        </p:nvSpPr>
        <p:spPr bwMode="auto">
          <a:xfrm>
            <a:off x="6142038" y="2970214"/>
            <a:ext cx="2686050" cy="1868487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5" name="Freeform 77"/>
          <p:cNvSpPr>
            <a:spLocks/>
          </p:cNvSpPr>
          <p:nvPr/>
        </p:nvSpPr>
        <p:spPr bwMode="auto">
          <a:xfrm>
            <a:off x="8686800" y="4722814"/>
            <a:ext cx="141288" cy="115887"/>
          </a:xfrm>
          <a:custGeom>
            <a:avLst/>
            <a:gdLst>
              <a:gd name="T0" fmla="*/ 89 w 89"/>
              <a:gd name="T1" fmla="*/ 73 h 73"/>
              <a:gd name="T2" fmla="*/ 32 w 89"/>
              <a:gd name="T3" fmla="*/ 0 h 73"/>
              <a:gd name="T4" fmla="*/ 0 w 89"/>
              <a:gd name="T5" fmla="*/ 48 h 73"/>
              <a:gd name="T6" fmla="*/ 89 w 89"/>
              <a:gd name="T7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" h="73">
                <a:moveTo>
                  <a:pt x="89" y="73"/>
                </a:moveTo>
                <a:lnTo>
                  <a:pt x="32" y="0"/>
                </a:lnTo>
                <a:lnTo>
                  <a:pt x="0" y="48"/>
                </a:lnTo>
                <a:lnTo>
                  <a:pt x="89" y="73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6" name="Line 78"/>
          <p:cNvSpPr>
            <a:spLocks noChangeShapeType="1"/>
          </p:cNvSpPr>
          <p:nvPr/>
        </p:nvSpPr>
        <p:spPr bwMode="auto">
          <a:xfrm flipV="1">
            <a:off x="6142039" y="2514601"/>
            <a:ext cx="795337" cy="455613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7" name="Freeform 79"/>
          <p:cNvSpPr>
            <a:spLocks/>
          </p:cNvSpPr>
          <p:nvPr/>
        </p:nvSpPr>
        <p:spPr bwMode="auto">
          <a:xfrm>
            <a:off x="6792913" y="2514601"/>
            <a:ext cx="144462" cy="111125"/>
          </a:xfrm>
          <a:custGeom>
            <a:avLst/>
            <a:gdLst>
              <a:gd name="T0" fmla="*/ 91 w 91"/>
              <a:gd name="T1" fmla="*/ 0 h 70"/>
              <a:gd name="T2" fmla="*/ 30 w 91"/>
              <a:gd name="T3" fmla="*/ 70 h 70"/>
              <a:gd name="T4" fmla="*/ 0 w 91"/>
              <a:gd name="T5" fmla="*/ 18 h 70"/>
              <a:gd name="T6" fmla="*/ 91 w 91"/>
              <a:gd name="T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70">
                <a:moveTo>
                  <a:pt x="91" y="0"/>
                </a:moveTo>
                <a:lnTo>
                  <a:pt x="30" y="70"/>
                </a:lnTo>
                <a:lnTo>
                  <a:pt x="0" y="18"/>
                </a:lnTo>
                <a:lnTo>
                  <a:pt x="91" y="0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8" name="Line 80"/>
          <p:cNvSpPr>
            <a:spLocks noChangeShapeType="1"/>
          </p:cNvSpPr>
          <p:nvPr/>
        </p:nvSpPr>
        <p:spPr bwMode="auto">
          <a:xfrm flipH="1">
            <a:off x="3259138" y="2970214"/>
            <a:ext cx="2882900" cy="1404937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69" name="Freeform 81"/>
          <p:cNvSpPr>
            <a:spLocks/>
          </p:cNvSpPr>
          <p:nvPr/>
        </p:nvSpPr>
        <p:spPr bwMode="auto">
          <a:xfrm>
            <a:off x="3259138" y="4273550"/>
            <a:ext cx="144462" cy="101600"/>
          </a:xfrm>
          <a:custGeom>
            <a:avLst/>
            <a:gdLst>
              <a:gd name="T0" fmla="*/ 0 w 91"/>
              <a:gd name="T1" fmla="*/ 64 h 64"/>
              <a:gd name="T2" fmla="*/ 66 w 91"/>
              <a:gd name="T3" fmla="*/ 0 h 64"/>
              <a:gd name="T4" fmla="*/ 91 w 91"/>
              <a:gd name="T5" fmla="*/ 52 h 64"/>
              <a:gd name="T6" fmla="*/ 0 w 91"/>
              <a:gd name="T7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64">
                <a:moveTo>
                  <a:pt x="0" y="64"/>
                </a:moveTo>
                <a:lnTo>
                  <a:pt x="66" y="0"/>
                </a:lnTo>
                <a:lnTo>
                  <a:pt x="91" y="52"/>
                </a:lnTo>
                <a:lnTo>
                  <a:pt x="0" y="64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0" name="Line 82"/>
          <p:cNvSpPr>
            <a:spLocks noChangeShapeType="1"/>
          </p:cNvSpPr>
          <p:nvPr/>
        </p:nvSpPr>
        <p:spPr bwMode="auto">
          <a:xfrm>
            <a:off x="6142039" y="2970213"/>
            <a:ext cx="2814637" cy="1060450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1" name="Freeform 83"/>
          <p:cNvSpPr>
            <a:spLocks/>
          </p:cNvSpPr>
          <p:nvPr/>
        </p:nvSpPr>
        <p:spPr bwMode="auto">
          <a:xfrm>
            <a:off x="8812213" y="3940175"/>
            <a:ext cx="144462" cy="90488"/>
          </a:xfrm>
          <a:custGeom>
            <a:avLst/>
            <a:gdLst>
              <a:gd name="T0" fmla="*/ 91 w 91"/>
              <a:gd name="T1" fmla="*/ 57 h 57"/>
              <a:gd name="T2" fmla="*/ 21 w 91"/>
              <a:gd name="T3" fmla="*/ 0 h 57"/>
              <a:gd name="T4" fmla="*/ 0 w 91"/>
              <a:gd name="T5" fmla="*/ 52 h 57"/>
              <a:gd name="T6" fmla="*/ 91 w 91"/>
              <a:gd name="T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" h="57">
                <a:moveTo>
                  <a:pt x="91" y="57"/>
                </a:moveTo>
                <a:lnTo>
                  <a:pt x="21" y="0"/>
                </a:lnTo>
                <a:lnTo>
                  <a:pt x="0" y="52"/>
                </a:lnTo>
                <a:lnTo>
                  <a:pt x="91" y="57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2" name="Line 84"/>
          <p:cNvSpPr>
            <a:spLocks noChangeShapeType="1"/>
          </p:cNvSpPr>
          <p:nvPr/>
        </p:nvSpPr>
        <p:spPr bwMode="auto">
          <a:xfrm flipV="1">
            <a:off x="6142038" y="836613"/>
            <a:ext cx="400050" cy="2133600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3" name="Freeform 85"/>
          <p:cNvSpPr>
            <a:spLocks/>
          </p:cNvSpPr>
          <p:nvPr/>
        </p:nvSpPr>
        <p:spPr bwMode="auto">
          <a:xfrm>
            <a:off x="6473825" y="836613"/>
            <a:ext cx="88900" cy="144462"/>
          </a:xfrm>
          <a:custGeom>
            <a:avLst/>
            <a:gdLst>
              <a:gd name="T0" fmla="*/ 43 w 56"/>
              <a:gd name="T1" fmla="*/ 0 h 91"/>
              <a:gd name="T2" fmla="*/ 56 w 56"/>
              <a:gd name="T3" fmla="*/ 91 h 91"/>
              <a:gd name="T4" fmla="*/ 0 w 56"/>
              <a:gd name="T5" fmla="*/ 80 h 91"/>
              <a:gd name="T6" fmla="*/ 43 w 56"/>
              <a:gd name="T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91">
                <a:moveTo>
                  <a:pt x="43" y="0"/>
                </a:moveTo>
                <a:lnTo>
                  <a:pt x="56" y="91"/>
                </a:lnTo>
                <a:lnTo>
                  <a:pt x="0" y="80"/>
                </a:lnTo>
                <a:lnTo>
                  <a:pt x="43" y="0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4" name="Line 86"/>
          <p:cNvSpPr>
            <a:spLocks noChangeShapeType="1"/>
          </p:cNvSpPr>
          <p:nvPr/>
        </p:nvSpPr>
        <p:spPr bwMode="auto">
          <a:xfrm flipH="1" flipV="1">
            <a:off x="4983164" y="768351"/>
            <a:ext cx="1158875" cy="2201863"/>
          </a:xfrm>
          <a:prstGeom prst="line">
            <a:avLst/>
          </a:prstGeom>
          <a:noFill/>
          <a:ln w="17463">
            <a:solidFill>
              <a:srgbClr val="DE002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5" name="Freeform 87"/>
          <p:cNvSpPr>
            <a:spLocks/>
          </p:cNvSpPr>
          <p:nvPr/>
        </p:nvSpPr>
        <p:spPr bwMode="auto">
          <a:xfrm>
            <a:off x="4983164" y="768351"/>
            <a:ext cx="104775" cy="144463"/>
          </a:xfrm>
          <a:custGeom>
            <a:avLst/>
            <a:gdLst>
              <a:gd name="T0" fmla="*/ 0 w 66"/>
              <a:gd name="T1" fmla="*/ 0 h 91"/>
              <a:gd name="T2" fmla="*/ 16 w 66"/>
              <a:gd name="T3" fmla="*/ 91 h 91"/>
              <a:gd name="T4" fmla="*/ 66 w 66"/>
              <a:gd name="T5" fmla="*/ 64 h 91"/>
              <a:gd name="T6" fmla="*/ 0 w 66"/>
              <a:gd name="T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91">
                <a:moveTo>
                  <a:pt x="0" y="0"/>
                </a:moveTo>
                <a:lnTo>
                  <a:pt x="16" y="91"/>
                </a:lnTo>
                <a:lnTo>
                  <a:pt x="66" y="64"/>
                </a:lnTo>
                <a:lnTo>
                  <a:pt x="0" y="0"/>
                </a:lnTo>
                <a:close/>
              </a:path>
            </a:pathLst>
          </a:custGeom>
          <a:solidFill>
            <a:srgbClr val="DE0024"/>
          </a:solidFill>
          <a:ln w="17463">
            <a:solidFill>
              <a:srgbClr val="DE0024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576" name="Rectangle 88"/>
          <p:cNvSpPr>
            <a:spLocks noChangeArrowheads="1"/>
          </p:cNvSpPr>
          <p:nvPr/>
        </p:nvSpPr>
        <p:spPr bwMode="auto">
          <a:xfrm>
            <a:off x="4567238" y="3684589"/>
            <a:ext cx="355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pH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77" name="Rectangle 89"/>
          <p:cNvSpPr>
            <a:spLocks noChangeArrowheads="1"/>
          </p:cNvSpPr>
          <p:nvPr/>
        </p:nvSpPr>
        <p:spPr bwMode="auto">
          <a:xfrm>
            <a:off x="8458201" y="4919664"/>
            <a:ext cx="11858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Elevation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78" name="Rectangle 90"/>
          <p:cNvSpPr>
            <a:spLocks noChangeArrowheads="1"/>
          </p:cNvSpPr>
          <p:nvPr/>
        </p:nvSpPr>
        <p:spPr bwMode="auto">
          <a:xfrm>
            <a:off x="6992938" y="2333626"/>
            <a:ext cx="109164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% beech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79" name="Rectangle 91"/>
          <p:cNvSpPr>
            <a:spLocks noChangeArrowheads="1"/>
          </p:cNvSpPr>
          <p:nvPr/>
        </p:nvSpPr>
        <p:spPr bwMode="auto">
          <a:xfrm>
            <a:off x="2363788" y="4392614"/>
            <a:ext cx="109164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% maple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80" name="Rectangle 92"/>
          <p:cNvSpPr>
            <a:spLocks noChangeArrowheads="1"/>
          </p:cNvSpPr>
          <p:nvPr/>
        </p:nvSpPr>
        <p:spPr bwMode="auto">
          <a:xfrm>
            <a:off x="9112250" y="3948114"/>
            <a:ext cx="1392238" cy="320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% hemlock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81" name="Rectangle 93"/>
          <p:cNvSpPr>
            <a:spLocks noChangeArrowheads="1"/>
          </p:cNvSpPr>
          <p:nvPr/>
        </p:nvSpPr>
        <p:spPr bwMode="auto">
          <a:xfrm>
            <a:off x="6162676" y="263525"/>
            <a:ext cx="976313" cy="514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Tree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species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82" name="Rectangle 94"/>
          <p:cNvSpPr>
            <a:spLocks noChangeArrowheads="1"/>
          </p:cNvSpPr>
          <p:nvPr/>
        </p:nvSpPr>
        <p:spPr bwMode="auto">
          <a:xfrm>
            <a:off x="4121716" y="265114"/>
            <a:ext cx="1524456" cy="54938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Salamander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b="1">
                <a:solidFill>
                  <a:srgbClr val="E33D3B"/>
                </a:solidFill>
              </a:rPr>
              <a:t> species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583" name="Rectangle 95"/>
          <p:cNvSpPr>
            <a:spLocks noChangeArrowheads="1"/>
          </p:cNvSpPr>
          <p:nvPr/>
        </p:nvSpPr>
        <p:spPr bwMode="auto">
          <a:xfrm>
            <a:off x="4959351" y="3078164"/>
            <a:ext cx="676275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JUVOV</a:t>
            </a:r>
          </a:p>
        </p:txBody>
      </p:sp>
      <p:sp>
        <p:nvSpPr>
          <p:cNvPr id="63584" name="Rectangle 96"/>
          <p:cNvSpPr>
            <a:spLocks noChangeArrowheads="1"/>
          </p:cNvSpPr>
          <p:nvPr/>
        </p:nvSpPr>
        <p:spPr bwMode="auto">
          <a:xfrm>
            <a:off x="6156326" y="3424239"/>
            <a:ext cx="78581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APOTU</a:t>
            </a:r>
          </a:p>
        </p:txBody>
      </p:sp>
      <p:sp>
        <p:nvSpPr>
          <p:cNvPr id="63585" name="Rectangle 97"/>
          <p:cNvSpPr>
            <a:spLocks noChangeArrowheads="1"/>
          </p:cNvSpPr>
          <p:nvPr/>
        </p:nvSpPr>
        <p:spPr bwMode="auto">
          <a:xfrm>
            <a:off x="6038850" y="2398714"/>
            <a:ext cx="641350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JUVLU</a:t>
            </a:r>
          </a:p>
        </p:txBody>
      </p:sp>
      <p:sp>
        <p:nvSpPr>
          <p:cNvPr id="63586" name="Rectangle 98"/>
          <p:cNvSpPr>
            <a:spLocks noChangeArrowheads="1"/>
          </p:cNvSpPr>
          <p:nvPr/>
        </p:nvSpPr>
        <p:spPr bwMode="auto">
          <a:xfrm>
            <a:off x="6097588" y="1854201"/>
            <a:ext cx="609600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</a:rPr>
              <a:t>EISFO</a:t>
            </a:r>
          </a:p>
        </p:txBody>
      </p:sp>
      <p:sp>
        <p:nvSpPr>
          <p:cNvPr id="63587" name="Rectangle 99"/>
          <p:cNvSpPr>
            <a:spLocks noChangeArrowheads="1"/>
          </p:cNvSpPr>
          <p:nvPr/>
        </p:nvSpPr>
        <p:spPr bwMode="auto">
          <a:xfrm>
            <a:off x="2971800" y="6218238"/>
            <a:ext cx="6400800" cy="639762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Environmental basis for pattern?</a:t>
            </a:r>
          </a:p>
        </p:txBody>
      </p:sp>
    </p:spTree>
    <p:extLst>
      <p:ext uri="{BB962C8B-B14F-4D97-AF65-F5344CB8AC3E}">
        <p14:creationId xmlns:p14="http://schemas.microsoft.com/office/powerpoint/2010/main" val="17745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14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4000" dirty="0"/>
              <a:t>Summary of earthworm assemblages</a:t>
            </a: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Assemblages tend to vary by region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Weak evidence for species associations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within or between regions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Subset of species correlates with local environmental variables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Majority of earthworm species distributed randomly or associated with variables I did not examine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dispersal, land use history</a:t>
            </a:r>
          </a:p>
        </p:txBody>
      </p:sp>
    </p:spTree>
    <p:extLst>
      <p:ext uri="{BB962C8B-B14F-4D97-AF65-F5344CB8AC3E}">
        <p14:creationId xmlns:p14="http://schemas.microsoft.com/office/powerpoint/2010/main" val="25367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CompostWo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8763000" cy="61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4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0101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32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Siuslaw Model Forest:</a:t>
            </a:r>
            <a:br>
              <a:rPr lang="en-US" dirty="0" smtClean="0"/>
            </a:br>
            <a:r>
              <a:rPr lang="en-US" dirty="0" smtClean="0"/>
              <a:t>Managed by CCE Greene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714922" cy="3880773"/>
          </a:xfrm>
        </p:spPr>
        <p:txBody>
          <a:bodyPr/>
          <a:lstStyle/>
          <a:p>
            <a:r>
              <a:rPr lang="en-US" dirty="0" smtClean="0"/>
              <a:t>Nearly 150 acres in </a:t>
            </a:r>
            <a:r>
              <a:rPr lang="en-US" dirty="0" err="1" smtClean="0"/>
              <a:t>Acra</a:t>
            </a:r>
            <a:r>
              <a:rPr lang="en-US" dirty="0" smtClean="0"/>
              <a:t>, name means “land of the far away river”</a:t>
            </a:r>
          </a:p>
          <a:p>
            <a:r>
              <a:rPr lang="en-US" dirty="0" smtClean="0"/>
              <a:t>Managed for forest since 1956, family gave forest to CCE in 2006</a:t>
            </a:r>
          </a:p>
          <a:p>
            <a:r>
              <a:rPr lang="en-US" dirty="0" smtClean="0"/>
              <a:t>2007 named Watershed Model Forest</a:t>
            </a:r>
          </a:p>
          <a:p>
            <a:r>
              <a:rPr lang="en-US" dirty="0" smtClean="0"/>
              <a:t>Train Foresters, use BMP’s </a:t>
            </a:r>
          </a:p>
          <a:p>
            <a:r>
              <a:rPr lang="en-US" dirty="0" smtClean="0"/>
              <a:t>Public outreach and research 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8" r="50569"/>
          <a:stretch/>
        </p:blipFill>
        <p:spPr>
          <a:xfrm>
            <a:off x="6392256" y="0"/>
            <a:ext cx="5763491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682" t="59196" r="35568" b="23017"/>
          <a:stretch/>
        </p:blipFill>
        <p:spPr>
          <a:xfrm>
            <a:off x="3380509" y="5431762"/>
            <a:ext cx="289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534400" cy="1020762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3200" dirty="0"/>
              <a:t>Do salamanders prey on earthworms?</a:t>
            </a:r>
            <a:br>
              <a:rPr lang="en-US" altLang="en-US" sz="3200" dirty="0"/>
            </a:br>
            <a:r>
              <a:rPr lang="en-US" altLang="en-US" sz="3200" dirty="0"/>
              <a:t>Are earthworms detrimental to salamanders?</a:t>
            </a:r>
          </a:p>
        </p:txBody>
      </p:sp>
      <p:pic>
        <p:nvPicPr>
          <p:cNvPr id="9220" name="Picture 4" descr="salamander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1538289"/>
            <a:ext cx="5715000" cy="5159375"/>
          </a:xfrm>
          <a:noFill/>
          <a:ln w="76200" cmpd="tri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01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1828800" y="228600"/>
            <a:ext cx="8686800" cy="6324600"/>
            <a:chOff x="192" y="144"/>
            <a:chExt cx="5472" cy="3984"/>
          </a:xfrm>
        </p:grpSpPr>
        <p:pic>
          <p:nvPicPr>
            <p:cNvPr id="68613" name="Picture 5" descr="img_08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872"/>
              <a:ext cx="2134" cy="2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8614" name="Group 6"/>
            <p:cNvGrpSpPr>
              <a:grpSpLocks/>
            </p:cNvGrpSpPr>
            <p:nvPr/>
          </p:nvGrpSpPr>
          <p:grpSpPr bwMode="auto">
            <a:xfrm>
              <a:off x="192" y="144"/>
              <a:ext cx="2640" cy="1776"/>
              <a:chOff x="192" y="288"/>
              <a:chExt cx="2640" cy="1776"/>
            </a:xfrm>
          </p:grpSpPr>
          <p:pic>
            <p:nvPicPr>
              <p:cNvPr id="68615" name="Picture 7" descr="04-19-~1 (2)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" y="288"/>
                <a:ext cx="2640" cy="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616" name="Text Box 8"/>
              <p:cNvSpPr txBox="1">
                <a:spLocks noChangeArrowheads="1"/>
              </p:cNvSpPr>
              <p:nvPr/>
            </p:nvSpPr>
            <p:spPr bwMode="auto">
              <a:xfrm>
                <a:off x="192" y="1872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BBE0E3"/>
                    </a:solidFill>
                  </a:rPr>
                  <a:t>Pinder 2006</a:t>
                </a:r>
              </a:p>
            </p:txBody>
          </p:sp>
        </p:grpSp>
        <p:sp>
          <p:nvSpPr>
            <p:cNvPr id="68617" name="Rectangle 9"/>
            <p:cNvSpPr>
              <a:spLocks noChangeArrowheads="1"/>
            </p:cNvSpPr>
            <p:nvPr/>
          </p:nvSpPr>
          <p:spPr bwMode="auto">
            <a:xfrm>
              <a:off x="1634" y="3920"/>
              <a:ext cx="7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FFFFFF"/>
                  </a:solidFill>
                </a:rPr>
                <a:t>Pinder 2008</a:t>
              </a:r>
            </a:p>
          </p:txBody>
        </p:sp>
        <p:pic>
          <p:nvPicPr>
            <p:cNvPr id="68618" name="Picture 10" descr="IMG_305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44"/>
              <a:ext cx="2736" cy="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619" name="Rectangle 11"/>
            <p:cNvSpPr>
              <a:spLocks noChangeArrowheads="1"/>
            </p:cNvSpPr>
            <p:nvPr/>
          </p:nvSpPr>
          <p:spPr bwMode="auto">
            <a:xfrm>
              <a:off x="4466" y="192"/>
              <a:ext cx="1006" cy="192"/>
            </a:xfrm>
            <a:prstGeom prst="rect">
              <a:avLst/>
            </a:prstGeom>
            <a:solidFill>
              <a:schemeClr val="accent1">
                <a:alpha val="25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>
                  <a:solidFill>
                    <a:srgbClr val="000000"/>
                  </a:solidFill>
                </a:rPr>
                <a:t>Kolozsvary 2008</a:t>
              </a:r>
            </a:p>
          </p:txBody>
        </p:sp>
        <p:pic>
          <p:nvPicPr>
            <p:cNvPr id="68620" name="Picture 12" descr="IMG_029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904"/>
              <a:ext cx="3216" cy="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621" name="Text Box 13"/>
            <p:cNvSpPr txBox="1">
              <a:spLocks noChangeArrowheads="1"/>
            </p:cNvSpPr>
            <p:nvPr/>
          </p:nvSpPr>
          <p:spPr bwMode="auto">
            <a:xfrm>
              <a:off x="3600" y="1872"/>
              <a:ext cx="2064" cy="577"/>
            </a:xfrm>
            <a:prstGeom prst="rect">
              <a:avLst/>
            </a:prstGeom>
            <a:solidFill>
              <a:schemeClr val="accent1">
                <a:alpha val="85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</a:rPr>
                <a:t>Clockwise from top left: Spring, Red-backed, Dusky, and Two-lined salamanders</a:t>
              </a:r>
            </a:p>
          </p:txBody>
        </p:sp>
        <p:sp>
          <p:nvSpPr>
            <p:cNvPr id="68622" name="Rectangle 14"/>
            <p:cNvSpPr>
              <a:spLocks noChangeArrowheads="1"/>
            </p:cNvSpPr>
            <p:nvPr/>
          </p:nvSpPr>
          <p:spPr bwMode="auto">
            <a:xfrm>
              <a:off x="4752" y="3888"/>
              <a:ext cx="7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</a:rPr>
                <a:t>Pinder 2008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9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43" b="7082"/>
          <a:stretch/>
        </p:blipFill>
        <p:spPr>
          <a:xfrm>
            <a:off x="0" y="374754"/>
            <a:ext cx="1219200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Hypotheses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8768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Salamander diet includes earthworms in proportion to their abundance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If earthworms compete with detritivore prey, salamander diet would be different with respect to the presence of earthworms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Condition of salamanders is correlated with earthworm abundance</a:t>
            </a:r>
          </a:p>
        </p:txBody>
      </p:sp>
    </p:spTree>
    <p:extLst>
      <p:ext uri="{BB962C8B-B14F-4D97-AF65-F5344CB8AC3E}">
        <p14:creationId xmlns:p14="http://schemas.microsoft.com/office/powerpoint/2010/main" val="397512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Tests: Salamander Diet Indices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384" y="1646238"/>
            <a:ext cx="8229600" cy="4525962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Average number of prey items per gut</a:t>
            </a:r>
          </a:p>
          <a:p>
            <a:r>
              <a:rPr lang="en-US" altLang="en-US" dirty="0"/>
              <a:t>Ave. estimated dry mass of each gut</a:t>
            </a:r>
          </a:p>
          <a:p>
            <a:r>
              <a:rPr lang="en-US" altLang="en-US" dirty="0"/>
              <a:t>Amount of earthworms in diet (by count and mass)</a:t>
            </a:r>
          </a:p>
          <a:p>
            <a:r>
              <a:rPr lang="en-US" altLang="en-US" dirty="0"/>
              <a:t>Amount of </a:t>
            </a:r>
            <a:r>
              <a:rPr lang="en-US" altLang="en-US" dirty="0" err="1"/>
              <a:t>Collembola</a:t>
            </a:r>
            <a:r>
              <a:rPr lang="en-US" altLang="en-US" dirty="0"/>
              <a:t> in diet (by count and mass)</a:t>
            </a:r>
          </a:p>
        </p:txBody>
      </p:sp>
      <p:pic>
        <p:nvPicPr>
          <p:cNvPr id="14338" name="Picture 2" descr="Image result for collemb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08" y="1589881"/>
            <a:ext cx="381000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17108" y="6284912"/>
            <a:ext cx="39249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https://ars.els-cdn.com/content/image/3-s2.0-B9780123741448000643-gr1.jpg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166" t="13203" r="47797" b="21147"/>
          <a:stretch/>
        </p:blipFill>
        <p:spPr>
          <a:xfrm>
            <a:off x="5728505" y="4429593"/>
            <a:ext cx="2286240" cy="19712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3633" y="6284912"/>
            <a:ext cx="6133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http://3.bp.blogspot.com/-hfOxClx_F5Y/UUMxs0VnWNI/AAAAAAAAAEM/nJnrp-i7I-8/s1600/6911717040_acd109a5bd_b.jpg</a:t>
            </a:r>
          </a:p>
        </p:txBody>
      </p:sp>
    </p:spTree>
    <p:extLst>
      <p:ext uri="{BB962C8B-B14F-4D97-AF65-F5344CB8AC3E}">
        <p14:creationId xmlns:p14="http://schemas.microsoft.com/office/powerpoint/2010/main" val="418571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IMG_30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1"/>
            <a:ext cx="5380038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IMG_3028"/>
          <p:cNvPicPr>
            <a:picLocks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2514601"/>
            <a:ext cx="5424488" cy="4068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17" descr="stomach flush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0738" y="685800"/>
            <a:ext cx="7967662" cy="530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1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Summary of stomach contents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813" y="1525248"/>
            <a:ext cx="11422505" cy="5332751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Obtained 391 gut contents samples</a:t>
            </a:r>
          </a:p>
          <a:p>
            <a:pPr lvl="1"/>
            <a:r>
              <a:rPr lang="en-US" altLang="en-US" dirty="0"/>
              <a:t>from </a:t>
            </a:r>
            <a:r>
              <a:rPr lang="en-US" altLang="en-US" i="1" dirty="0"/>
              <a:t>P. cinereus, G. </a:t>
            </a:r>
            <a:r>
              <a:rPr lang="en-US" altLang="en-US" i="1" dirty="0" err="1"/>
              <a:t>porphyriticus</a:t>
            </a:r>
            <a:r>
              <a:rPr lang="en-US" altLang="en-US" i="1" dirty="0"/>
              <a:t>, E. bislineata </a:t>
            </a:r>
            <a:r>
              <a:rPr lang="en-US" altLang="en-US" dirty="0"/>
              <a:t>and </a:t>
            </a:r>
            <a:r>
              <a:rPr lang="en-US" altLang="en-US" i="1" dirty="0"/>
              <a:t>Desmognathus sp. </a:t>
            </a:r>
          </a:p>
          <a:p>
            <a:r>
              <a:rPr lang="en-US" altLang="en-US" dirty="0"/>
              <a:t>Main prey items:</a:t>
            </a:r>
          </a:p>
          <a:p>
            <a:pPr lvl="1"/>
            <a:r>
              <a:rPr lang="en-US" altLang="en-US" dirty="0" err="1"/>
              <a:t>Collembola</a:t>
            </a:r>
            <a:r>
              <a:rPr lang="en-US" altLang="en-US" dirty="0"/>
              <a:t> (28% count, 3% mass)</a:t>
            </a:r>
          </a:p>
          <a:p>
            <a:pPr lvl="1"/>
            <a:r>
              <a:rPr lang="en-US" altLang="en-US" dirty="0"/>
              <a:t>Mites (14% count, 2% mass)</a:t>
            </a:r>
          </a:p>
          <a:p>
            <a:pPr lvl="1"/>
            <a:r>
              <a:rPr lang="en-US" altLang="en-US" dirty="0" err="1"/>
              <a:t>Diptera</a:t>
            </a:r>
            <a:r>
              <a:rPr lang="en-US" altLang="en-US" dirty="0"/>
              <a:t> (mostly larvae, 8.9% count, 7.8% mass)</a:t>
            </a:r>
          </a:p>
          <a:p>
            <a:pPr lvl="1"/>
            <a:r>
              <a:rPr lang="en-US" altLang="en-US" dirty="0"/>
              <a:t>Debris (7.5% count, 18% </a:t>
            </a:r>
            <a:r>
              <a:rPr lang="en-US" altLang="en-US" dirty="0" smtClean="0"/>
              <a:t>mass)</a:t>
            </a:r>
          </a:p>
          <a:p>
            <a:pPr lvl="1"/>
            <a:r>
              <a:rPr lang="en-US" altLang="en-US" dirty="0" smtClean="0"/>
              <a:t>Lepidoptera (1.3% count, 26% mass)</a:t>
            </a:r>
            <a:endParaRPr lang="en-US" altLang="en-US" dirty="0"/>
          </a:p>
          <a:p>
            <a:pPr lvl="1"/>
            <a:r>
              <a:rPr lang="en-US" altLang="en-US" dirty="0"/>
              <a:t>Earthworms </a:t>
            </a:r>
            <a:r>
              <a:rPr lang="en-US" altLang="en-US" dirty="0">
                <a:solidFill>
                  <a:srgbClr val="800000"/>
                </a:solidFill>
              </a:rPr>
              <a:t>(1.4 % count, 3.2% mass)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033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4000" dirty="0"/>
              <a:t>Salamander diet and earthworm variables</a:t>
            </a:r>
            <a:endParaRPr lang="en-US" altLang="en-US" sz="4000" i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Amount of prey, % </a:t>
            </a:r>
            <a:r>
              <a:rPr lang="en-US" altLang="en-US" dirty="0" err="1"/>
              <a:t>Collembola</a:t>
            </a:r>
            <a:r>
              <a:rPr lang="en-US" altLang="en-US" dirty="0"/>
              <a:t>, % earthworm prey of </a:t>
            </a:r>
            <a:r>
              <a:rPr lang="en-US" altLang="en-US" i="1" dirty="0"/>
              <a:t>E. bislineata</a:t>
            </a:r>
            <a:r>
              <a:rPr lang="en-US" altLang="en-US" dirty="0"/>
              <a:t> was not associated with any of the earthworm variables</a:t>
            </a:r>
          </a:p>
          <a:p>
            <a:r>
              <a:rPr lang="en-US" altLang="en-US" dirty="0"/>
              <a:t>Number of prey items found per </a:t>
            </a:r>
            <a:r>
              <a:rPr lang="en-US" altLang="en-US" i="1" dirty="0"/>
              <a:t>Desmognathus </a:t>
            </a:r>
            <a:r>
              <a:rPr lang="en-US" altLang="en-US" dirty="0"/>
              <a:t>spp. guts was negatively correlated with the biomass of </a:t>
            </a:r>
            <a:r>
              <a:rPr lang="en-US" altLang="en-US" i="1" dirty="0" err="1"/>
              <a:t>Octolasion</a:t>
            </a:r>
            <a:r>
              <a:rPr lang="en-US" altLang="en-US" i="1" dirty="0"/>
              <a:t> </a:t>
            </a:r>
            <a:r>
              <a:rPr lang="en-US" altLang="en-US" i="1" dirty="0" err="1"/>
              <a:t>tyrtaeum</a:t>
            </a:r>
            <a:r>
              <a:rPr lang="en-US" altLang="en-US" i="1" dirty="0"/>
              <a:t> </a:t>
            </a:r>
            <a:r>
              <a:rPr lang="en-US" altLang="en-US" dirty="0"/>
              <a:t>(p = 0.02)</a:t>
            </a:r>
          </a:p>
        </p:txBody>
      </p:sp>
    </p:spTree>
    <p:extLst>
      <p:ext uri="{BB962C8B-B14F-4D97-AF65-F5344CB8AC3E}">
        <p14:creationId xmlns:p14="http://schemas.microsoft.com/office/powerpoint/2010/main" val="282121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610600" cy="11430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4000" dirty="0"/>
              <a:t>Tests: Salamander Condition Indices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600201"/>
            <a:ext cx="3276600" cy="4525963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2800" dirty="0"/>
              <a:t>Body condition</a:t>
            </a:r>
          </a:p>
          <a:p>
            <a:pPr lvl="1"/>
            <a:r>
              <a:rPr lang="en-US" altLang="en-US" sz="2400" dirty="0"/>
              <a:t>residuals of mass-SVL regressions</a:t>
            </a:r>
          </a:p>
          <a:p>
            <a:r>
              <a:rPr lang="en-US" altLang="en-US" sz="2800" dirty="0"/>
              <a:t>Tail condition</a:t>
            </a:r>
          </a:p>
          <a:p>
            <a:pPr lvl="1"/>
            <a:r>
              <a:rPr lang="en-US" altLang="en-US" sz="2400" dirty="0"/>
              <a:t>residuals of head size versus tail volume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5562600" cy="449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83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scientific method and its use in field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3" y="1690255"/>
            <a:ext cx="10557163" cy="4835236"/>
          </a:xfrm>
        </p:spPr>
        <p:txBody>
          <a:bodyPr>
            <a:noAutofit/>
          </a:bodyPr>
          <a:lstStyle/>
          <a:p>
            <a:r>
              <a:rPr lang="en-US" sz="2800" dirty="0" smtClean="0"/>
              <a:t>First step?  Use of scientific papers in this process</a:t>
            </a:r>
          </a:p>
          <a:p>
            <a:r>
              <a:rPr lang="en-US" sz="2800" dirty="0" smtClean="0"/>
              <a:t>Differences between controls in lab vs. field experiments</a:t>
            </a:r>
          </a:p>
          <a:p>
            <a:pPr lvl="1"/>
            <a:r>
              <a:rPr lang="en-US" sz="2400" dirty="0" smtClean="0"/>
              <a:t>Read and discuss papers given to you</a:t>
            </a:r>
          </a:p>
          <a:p>
            <a:pPr lvl="2"/>
            <a:r>
              <a:rPr lang="en-US" sz="2000" dirty="0" smtClean="0"/>
              <a:t>Identify their hypothesis</a:t>
            </a:r>
          </a:p>
          <a:p>
            <a:pPr lvl="2"/>
            <a:r>
              <a:rPr lang="en-US" sz="2000" dirty="0" smtClean="0"/>
              <a:t>How did they test this hypothesis</a:t>
            </a:r>
          </a:p>
          <a:p>
            <a:pPr lvl="2"/>
            <a:r>
              <a:rPr lang="en-US" sz="2000" dirty="0" smtClean="0"/>
              <a:t>Was this hypothesis supported?</a:t>
            </a:r>
            <a:endParaRPr lang="en-US" sz="2000" dirty="0"/>
          </a:p>
          <a:p>
            <a:pPr lvl="2"/>
            <a:r>
              <a:rPr lang="en-US" sz="2000" dirty="0" smtClean="0"/>
              <a:t>Make a list of the major findings of each paper</a:t>
            </a:r>
          </a:p>
          <a:p>
            <a:pPr lvl="1"/>
            <a:r>
              <a:rPr lang="en-US" sz="2400" dirty="0" smtClean="0"/>
              <a:t>Outline how you would set up an experiment testing the effects of deer on leaf litter invertebrates</a:t>
            </a:r>
          </a:p>
          <a:p>
            <a:pPr lvl="1"/>
            <a:r>
              <a:rPr lang="en-US" sz="2400" dirty="0" smtClean="0"/>
              <a:t>Plan for next week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95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3600" dirty="0"/>
              <a:t>Evidence of parallel diversity patterns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512889"/>
            <a:ext cx="7696200" cy="5259387"/>
          </a:xfrm>
          <a:solidFill>
            <a:schemeClr val="bg1"/>
          </a:solidFill>
          <a:ln/>
        </p:spPr>
      </p:pic>
    </p:spTree>
    <p:extLst>
      <p:ext uri="{BB962C8B-B14F-4D97-AF65-F5344CB8AC3E}">
        <p14:creationId xmlns:p14="http://schemas.microsoft.com/office/powerpoint/2010/main" val="616679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6764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3200" b="1" dirty="0"/>
              <a:t>Body and Tail Condition of Salamanders and their relationship with earthworm variables measured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51038"/>
            <a:ext cx="8229600" cy="4525962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dirty="0"/>
              <a:t>Neither tail or body condition of </a:t>
            </a:r>
            <a:r>
              <a:rPr lang="en-US" altLang="en-US" i="1" dirty="0"/>
              <a:t>E. bislineata </a:t>
            </a:r>
            <a:r>
              <a:rPr lang="en-US" altLang="en-US" dirty="0"/>
              <a:t>were related to measured earthworm variables</a:t>
            </a:r>
          </a:p>
          <a:p>
            <a:r>
              <a:rPr lang="en-US" altLang="en-US" dirty="0"/>
              <a:t>Body condition of </a:t>
            </a:r>
            <a:r>
              <a:rPr lang="en-US" altLang="en-US" i="1" dirty="0"/>
              <a:t>Desmognathus </a:t>
            </a:r>
            <a:r>
              <a:rPr lang="en-US" altLang="en-US" dirty="0"/>
              <a:t>spp. was significantly correlated with the number of earthworms per site, the biomass per site, and the diversity of earthworms per site (all p &lt; 0.02)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1540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aporrectodea_rosea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1" y="152400"/>
            <a:ext cx="3032125" cy="3810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7" name="Picture 3" descr="prostom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3688"/>
            <a:ext cx="6400800" cy="18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lumbricus_terrestr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2057400"/>
            <a:ext cx="31543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set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2401"/>
            <a:ext cx="6096000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4572000" y="2438401"/>
            <a:ext cx="28194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 sz="2000" b="1">
                <a:sym typeface="Wingdings" panose="05000000000000000000" pitchFamily="2" charset="2"/>
              </a:rPr>
              <a:t>Aporrectodea rosea</a:t>
            </a:r>
            <a:endParaRPr lang="en-US" altLang="en-US" sz="2000" b="1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4648200" y="3429001"/>
            <a:ext cx="29718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Lumbricus terrestris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</a:t>
            </a:r>
            <a:endParaRPr lang="en-US" altLang="en-US"/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5943600" y="136526"/>
            <a:ext cx="35052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Four types of prostomiums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3048000" y="5943601"/>
            <a:ext cx="3200400" cy="3968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Types of setal pairings</a:t>
            </a:r>
          </a:p>
        </p:txBody>
      </p:sp>
    </p:spTree>
    <p:extLst>
      <p:ext uri="{BB962C8B-B14F-4D97-AF65-F5344CB8AC3E}">
        <p14:creationId xmlns:p14="http://schemas.microsoft.com/office/powerpoint/2010/main" val="14755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Earthworm Ecology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3889"/>
            <a:ext cx="8596668" cy="43474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Potential to amplify effect of deer on other invertebrates?</a:t>
            </a:r>
          </a:p>
          <a:p>
            <a:r>
              <a:rPr lang="en-US" sz="2800" dirty="0" smtClean="0"/>
              <a:t>Previous earthworm work</a:t>
            </a:r>
          </a:p>
          <a:p>
            <a:r>
              <a:rPr lang="en-US" sz="2800" dirty="0" smtClean="0"/>
              <a:t>Earthworm </a:t>
            </a:r>
            <a:r>
              <a:rPr lang="en-US" sz="2800" dirty="0"/>
              <a:t>species diversity at the Siuslaw Model Forest is </a:t>
            </a:r>
            <a:r>
              <a:rPr lang="en-US" sz="2800" dirty="0" smtClean="0"/>
              <a:t>unknown</a:t>
            </a:r>
          </a:p>
          <a:p>
            <a:pPr lvl="1"/>
            <a:r>
              <a:rPr lang="en-US" sz="2400" dirty="0" smtClean="0"/>
              <a:t>Learn how to ID 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30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74638"/>
            <a:ext cx="8915400" cy="1143000"/>
          </a:xfrm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4000" dirty="0"/>
              <a:t>Earthworm research past and present: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en-US" altLang="en-US" dirty="0"/>
              <a:t>Darwin (1881)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en-US" i="1" dirty="0"/>
              <a:t>The Formation of Vegetable </a:t>
            </a:r>
            <a:r>
              <a:rPr lang="en-US" altLang="en-US" i="1" dirty="0" err="1"/>
              <a:t>Mould</a:t>
            </a:r>
            <a:r>
              <a:rPr lang="en-US" altLang="en-US" i="1" dirty="0"/>
              <a:t> Through the Action of Worms, with Observations on Their Habitats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dirty="0"/>
              <a:t>Agricultural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en-US" dirty="0"/>
              <a:t>effect of practices on earthworm populations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en-US" dirty="0"/>
              <a:t>ability of earthworms to improve soil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dirty="0"/>
              <a:t>Waste management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en-US" dirty="0"/>
              <a:t>removal of metals and toxins from soil</a:t>
            </a:r>
          </a:p>
          <a:p>
            <a:pPr marL="609600" indent="-609600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026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81200" y="152400"/>
            <a:ext cx="8229600" cy="114300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>
                <a:solidFill>
                  <a:srgbClr val="000000"/>
                </a:solidFill>
              </a:rPr>
              <a:t>Research in forested ecosystems in the northern United States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981200" y="1447800"/>
            <a:ext cx="8229600" cy="518160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3600">
                <a:solidFill>
                  <a:srgbClr val="000000"/>
                </a:solidFill>
              </a:rPr>
              <a:t>Alteration of soil profile, nutrient cycling </a:t>
            </a:r>
            <a:r>
              <a:rPr lang="en-US" altLang="en-US" sz="2400">
                <a:solidFill>
                  <a:srgbClr val="000000"/>
                </a:solidFill>
              </a:rPr>
              <a:t>(Alban and Berry 1994, Groffman et al 2004)</a:t>
            </a:r>
            <a:endParaRPr lang="en-US" altLang="en-US" sz="2800">
              <a:solidFill>
                <a:srgbClr val="000000"/>
              </a:solidFill>
            </a:endParaRPr>
          </a:p>
          <a:p>
            <a:pPr lvl="1" defTabSz="914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Removal of litter, thinning of organic horizon</a:t>
            </a:r>
          </a:p>
          <a:p>
            <a:pPr lvl="1" defTabSz="914400" fontAlgn="base">
              <a:lnSpc>
                <a:spcPct val="90000"/>
              </a:lnSpc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Mechanical disturbance-mixing layers</a:t>
            </a:r>
          </a:p>
          <a:p>
            <a:pPr defTabSz="914400" fontAlgn="base">
              <a:spcAft>
                <a:spcPct val="0"/>
              </a:spcAft>
            </a:pPr>
            <a:r>
              <a:rPr lang="en-US" altLang="en-US" sz="3600">
                <a:solidFill>
                  <a:srgbClr val="000000"/>
                </a:solidFill>
              </a:rPr>
              <a:t>Reduced diversity in soil microarthropod communities </a:t>
            </a:r>
            <a:r>
              <a:rPr lang="en-US" altLang="en-US" sz="2400">
                <a:solidFill>
                  <a:srgbClr val="000000"/>
                </a:solidFill>
              </a:rPr>
              <a:t>(Migge 2001)</a:t>
            </a:r>
          </a:p>
          <a:p>
            <a:pPr defTabSz="914400" fontAlgn="base">
              <a:spcAft>
                <a:spcPct val="0"/>
              </a:spcAft>
            </a:pPr>
            <a:r>
              <a:rPr lang="en-US" altLang="en-US" sz="3600">
                <a:solidFill>
                  <a:srgbClr val="000000"/>
                </a:solidFill>
              </a:rPr>
              <a:t>Loss of diversity in forest understory plants </a:t>
            </a:r>
            <a:r>
              <a:rPr lang="en-US" altLang="en-US" sz="2400">
                <a:solidFill>
                  <a:srgbClr val="000000"/>
                </a:solidFill>
              </a:rPr>
              <a:t>(Hale 2004, Nuzzo et al. 2009)</a:t>
            </a:r>
          </a:p>
        </p:txBody>
      </p:sp>
    </p:spTree>
    <p:extLst>
      <p:ext uri="{BB962C8B-B14F-4D97-AF65-F5344CB8AC3E}">
        <p14:creationId xmlns:p14="http://schemas.microsoft.com/office/powerpoint/2010/main" val="13486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worm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0650"/>
            <a:ext cx="7239000" cy="64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839200" y="6477001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BBE0E3"/>
                </a:solidFill>
              </a:rPr>
              <a:t>From Hale 2007</a:t>
            </a:r>
          </a:p>
        </p:txBody>
      </p:sp>
    </p:spTree>
    <p:extLst>
      <p:ext uri="{BB962C8B-B14F-4D97-AF65-F5344CB8AC3E}">
        <p14:creationId xmlns:p14="http://schemas.microsoft.com/office/powerpoint/2010/main" val="1952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0" y="1752601"/>
            <a:ext cx="9144000" cy="4525963"/>
          </a:xfrm>
          <a:solidFill>
            <a:schemeClr val="bg1">
              <a:alpha val="89999"/>
            </a:schemeClr>
          </a:solidFill>
          <a:ln/>
        </p:spPr>
        <p:txBody>
          <a:bodyPr/>
          <a:lstStyle/>
          <a:p>
            <a:r>
              <a:rPr lang="en-US" altLang="en-US" sz="2400" dirty="0"/>
              <a:t>From Bohlen et al. 2004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alpha val="89999"/>
            </a:schemeClr>
          </a:solidFill>
        </p:spPr>
        <p:txBody>
          <a:bodyPr/>
          <a:lstStyle/>
          <a:p>
            <a:r>
              <a:rPr lang="en-US" altLang="en-US" sz="3600" dirty="0"/>
              <a:t>Effects of earthworms on understory</a:t>
            </a:r>
          </a:p>
        </p:txBody>
      </p:sp>
      <p:pic>
        <p:nvPicPr>
          <p:cNvPr id="29699" name="Picture 3" descr="woods with worms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74888"/>
            <a:ext cx="8839200" cy="32877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676400" y="5562601"/>
            <a:ext cx="4343400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</a:rPr>
              <a:t>Understory without earthworms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248400" y="5562601"/>
            <a:ext cx="4267200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</a:rPr>
              <a:t>Understory with earthworms present</a:t>
            </a:r>
          </a:p>
        </p:txBody>
      </p:sp>
    </p:spTree>
    <p:extLst>
      <p:ext uri="{BB962C8B-B14F-4D97-AF65-F5344CB8AC3E}">
        <p14:creationId xmlns:p14="http://schemas.microsoft.com/office/powerpoint/2010/main" val="398893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endParaRPr lang="en-US" altLang="en-US" dirty="0"/>
          </a:p>
        </p:txBody>
      </p:sp>
      <p:pic>
        <p:nvPicPr>
          <p:cNvPr id="27651" name="Picture 3" descr="IMG_3056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r="4411"/>
          <a:stretch>
            <a:fillRect/>
          </a:stretch>
        </p:blipFill>
        <p:spPr>
          <a:xfrm>
            <a:off x="3886200" y="3438526"/>
            <a:ext cx="4267200" cy="3419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248401" y="6324600"/>
            <a:ext cx="1597025" cy="304800"/>
          </a:xfrm>
          <a:prstGeom prst="rect">
            <a:avLst/>
          </a:prstGeom>
          <a:solidFill>
            <a:schemeClr val="accent1">
              <a:alpha val="25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</a:rPr>
              <a:t>Kolozsvary 2008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822960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</TotalTime>
  <Words>1064</Words>
  <Application>Microsoft Office PowerPoint</Application>
  <PresentationFormat>Widescreen</PresentationFormat>
  <Paragraphs>185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Trebuchet MS</vt:lpstr>
      <vt:lpstr>Wingdings</vt:lpstr>
      <vt:lpstr>Wingdings 3</vt:lpstr>
      <vt:lpstr>Facet</vt:lpstr>
      <vt:lpstr>Default Design</vt:lpstr>
      <vt:lpstr>Leaf litter ecology continued</vt:lpstr>
      <vt:lpstr>Siuslaw Model Forest: Managed by CCE Greene</vt:lpstr>
      <vt:lpstr>Review of scientific method and its use in field studies</vt:lpstr>
      <vt:lpstr>Earthworm Ecology</vt:lpstr>
      <vt:lpstr>Earthworm research past and present:</vt:lpstr>
      <vt:lpstr>PowerPoint Presentation</vt:lpstr>
      <vt:lpstr>PowerPoint Presentation</vt:lpstr>
      <vt:lpstr>Effects of earthworms on understory</vt:lpstr>
      <vt:lpstr>PowerPoint Presentation</vt:lpstr>
      <vt:lpstr>Earthworm distribution in NYS</vt:lpstr>
      <vt:lpstr>Study area: Helderberg Range  (at the Edmund Niles Huyck Preserve)</vt:lpstr>
      <vt:lpstr>Study area: Catskill Park</vt:lpstr>
      <vt:lpstr>PowerPoint Presentation</vt:lpstr>
      <vt:lpstr>PowerPoint Presentation</vt:lpstr>
      <vt:lpstr>Earthworm assemblages along streambanks</vt:lpstr>
      <vt:lpstr>PowerPoint Presentation</vt:lpstr>
      <vt:lpstr>Summary of earthworm assemblages</vt:lpstr>
      <vt:lpstr>PowerPoint Presentation</vt:lpstr>
      <vt:lpstr>PowerPoint Presentation</vt:lpstr>
      <vt:lpstr>Do salamanders prey on earthworms? Are earthworms detrimental to salamanders?</vt:lpstr>
      <vt:lpstr>PowerPoint Presentation</vt:lpstr>
      <vt:lpstr>PowerPoint Presentation</vt:lpstr>
      <vt:lpstr>Hypotheses</vt:lpstr>
      <vt:lpstr>Tests: Salamander Diet Indices</vt:lpstr>
      <vt:lpstr>PowerPoint Presentation</vt:lpstr>
      <vt:lpstr>PowerPoint Presentation</vt:lpstr>
      <vt:lpstr>Summary of stomach contents</vt:lpstr>
      <vt:lpstr>Salamander diet and earthworm variables</vt:lpstr>
      <vt:lpstr>Tests: Salamander Condition Indices</vt:lpstr>
      <vt:lpstr>Evidence of parallel diversity patterns</vt:lpstr>
      <vt:lpstr>Body and Tail Condition of Salamanders and their relationship with earthworm variables measured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Leaf litter ecology continued</dc:title>
  <dc:creator>Rebecca</dc:creator>
  <cp:lastModifiedBy>Rebecca</cp:lastModifiedBy>
  <cp:revision>8</cp:revision>
  <dcterms:created xsi:type="dcterms:W3CDTF">2018-04-04T03:27:03Z</dcterms:created>
  <dcterms:modified xsi:type="dcterms:W3CDTF">2018-04-04T04:34:09Z</dcterms:modified>
</cp:coreProperties>
</file>